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96" r:id="rId2"/>
  </p:sldMasterIdLst>
  <p:notesMasterIdLst>
    <p:notesMasterId r:id="rId53"/>
  </p:notesMasterIdLst>
  <p:sldIdLst>
    <p:sldId id="603" r:id="rId3"/>
    <p:sldId id="1682" r:id="rId4"/>
    <p:sldId id="1638" r:id="rId5"/>
    <p:sldId id="1653" r:id="rId6"/>
    <p:sldId id="1656" r:id="rId7"/>
    <p:sldId id="1657" r:id="rId8"/>
    <p:sldId id="1658" r:id="rId9"/>
    <p:sldId id="1654" r:id="rId10"/>
    <p:sldId id="1655" r:id="rId11"/>
    <p:sldId id="1564" r:id="rId12"/>
    <p:sldId id="1614" r:id="rId13"/>
    <p:sldId id="1659" r:id="rId14"/>
    <p:sldId id="1660" r:id="rId15"/>
    <p:sldId id="1680" r:id="rId16"/>
    <p:sldId id="1650" r:id="rId17"/>
    <p:sldId id="1661" r:id="rId18"/>
    <p:sldId id="1662" r:id="rId19"/>
    <p:sldId id="1574" r:id="rId20"/>
    <p:sldId id="1609" r:id="rId21"/>
    <p:sldId id="1575" r:id="rId22"/>
    <p:sldId id="1651" r:id="rId23"/>
    <p:sldId id="1663" r:id="rId24"/>
    <p:sldId id="1665" r:id="rId25"/>
    <p:sldId id="1664" r:id="rId26"/>
    <p:sldId id="1667" r:id="rId27"/>
    <p:sldId id="1668" r:id="rId28"/>
    <p:sldId id="1634" r:id="rId29"/>
    <p:sldId id="1635" r:id="rId30"/>
    <p:sldId id="1681" r:id="rId31"/>
    <p:sldId id="1669" r:id="rId32"/>
    <p:sldId id="1645" r:id="rId33"/>
    <p:sldId id="1666" r:id="rId34"/>
    <p:sldId id="1652" r:id="rId35"/>
    <p:sldId id="1598" r:id="rId36"/>
    <p:sldId id="1672" r:id="rId37"/>
    <p:sldId id="1671" r:id="rId38"/>
    <p:sldId id="1649" r:id="rId39"/>
    <p:sldId id="1593" r:id="rId40"/>
    <p:sldId id="1592" r:id="rId41"/>
    <p:sldId id="1594" r:id="rId42"/>
    <p:sldId id="1627" r:id="rId43"/>
    <p:sldId id="1628" r:id="rId44"/>
    <p:sldId id="1676" r:id="rId45"/>
    <p:sldId id="1629" r:id="rId46"/>
    <p:sldId id="1630" r:id="rId47"/>
    <p:sldId id="1604" r:id="rId48"/>
    <p:sldId id="1606" r:id="rId49"/>
    <p:sldId id="1675" r:id="rId50"/>
    <p:sldId id="1674" r:id="rId51"/>
    <p:sldId id="1477" r:id="rId52"/>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7C80"/>
    <a:srgbClr val="009900"/>
    <a:srgbClr val="9900FF"/>
    <a:srgbClr val="3399FF"/>
    <a:srgbClr val="0066FF"/>
    <a:srgbClr val="FF99FF"/>
    <a:srgbClr val="33CC33"/>
    <a:srgbClr val="993366"/>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91" autoAdjust="0"/>
    <p:restoredTop sz="36803" autoAdjust="0"/>
  </p:normalViewPr>
  <p:slideViewPr>
    <p:cSldViewPr snapToGrid="0">
      <p:cViewPr varScale="1">
        <p:scale>
          <a:sx n="58" d="100"/>
          <a:sy n="58" d="100"/>
        </p:scale>
        <p:origin x="4956" y="7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p:cViewPr varScale="1">
        <p:scale>
          <a:sx n="52" d="100"/>
          <a:sy n="52" d="100"/>
        </p:scale>
        <p:origin x="2608"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p:txBody>
          <a:bodyPr/>
          <a:lstStyle/>
          <a:p>
            <a:r>
              <a:rPr lang="en-US" dirty="0"/>
              <a:t>Last time, we talked about image quality assessment.</a:t>
            </a:r>
            <a:br>
              <a:rPr lang="en-US" dirty="0"/>
            </a:br>
            <a:r>
              <a:rPr lang="en-US" dirty="0"/>
              <a:t>Today, we begin a new part of the course — focusing on imaging modalities. And the very first modality we will discuss is X-ray imaging.</a:t>
            </a:r>
          </a:p>
          <a:p>
            <a:r>
              <a:rPr lang="en-US" dirty="0"/>
              <a:t>Before we dive in, let me share a quick study tip. When you are learning a subject as complex as medical imaging, it is really important to build good habits: preview the material before class, review it after class, and pay special attention to the key ideas. I will repeat important concepts as needed to reinforce your understanding.</a:t>
            </a:r>
          </a:p>
          <a:p>
            <a:endParaRPr lang="en-US" dirty="0"/>
          </a:p>
          <a:p>
            <a:r>
              <a:rPr lang="en-US" dirty="0"/>
              <a:t>Earlier in the course, I showed you a poster that summarized the foundation of medical imaging. I also created a similar poster for my graduate-level class, and students really liked it. These visual maps help connect the big picture with the details.</a:t>
            </a:r>
          </a:p>
          <a:p>
            <a:r>
              <a:rPr lang="en-US" dirty="0"/>
              <a:t>Tools like this can make complicated subjects easier to follow.</a:t>
            </a:r>
          </a:p>
          <a:p>
            <a:endParaRPr lang="en-US" dirty="0"/>
          </a:p>
          <a:p>
            <a:r>
              <a:rPr lang="en-US" dirty="0"/>
              <a:t>So with that in mind, let’s move forward and begin our journey into X-ray radiography.</a:t>
            </a:r>
          </a:p>
          <a:p>
            <a:endParaRPr lang="en-US" dirty="0"/>
          </a:p>
        </p:txBody>
      </p:sp>
    </p:spTree>
    <p:extLst>
      <p:ext uri="{BB962C8B-B14F-4D97-AF65-F5344CB8AC3E}">
        <p14:creationId xmlns:p14="http://schemas.microsoft.com/office/powerpoint/2010/main" val="3745596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r>
              <a:rPr lang="en-US" dirty="0"/>
              <a:t>Looking into the future, X-ray imaging may become far more portable and accessible. Imagine carrying a powerful but compact X-ray device — perhaps even something integrated into a smartphone. It may sound futuristic, but nothing is stopping us from thinking outside the box.</a:t>
            </a:r>
          </a:p>
          <a:p>
            <a:endParaRPr lang="en-US" dirty="0"/>
          </a:p>
          <a:p>
            <a:r>
              <a:rPr lang="en-US" dirty="0"/>
              <a:t>One open question is how to make X-ray imaging as cheap and convenient as possible. Believe it or not, there are papers suggesting that even something as simple as peeling Scotch tape can generate X-rays under certain conditions. If you’re curious, you can look up this fascinating idea.</a:t>
            </a:r>
          </a:p>
          <a:p>
            <a:r>
              <a:rPr lang="en-US" dirty="0"/>
              <a:t>So while today we use large, expensive machines, the future may bring surprising and creative ways to generate and use X-rays. New ideas like these could turn out to be very important for both medicine and technology.</a:t>
            </a:r>
          </a:p>
          <a:p>
            <a:pPr eaLnBrk="1" hangingPunct="1">
              <a:spcBef>
                <a:spcPct val="0"/>
              </a:spcBef>
            </a:pPr>
            <a:endParaRPr lang="en-US" dirty="0">
              <a:latin typeface="Calibri" charset="0"/>
            </a:endParaRPr>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3266255-CBF5-B048-AF88-C89EA4495F14}" type="slidenum">
              <a:rPr lang="nl-BE" sz="1300">
                <a:solidFill>
                  <a:prstClr val="black"/>
                </a:solidFill>
                <a:latin typeface="Calibri" charset="0"/>
              </a:rPr>
              <a:pPr eaLnBrk="1" hangingPunct="1"/>
              <a:t>10</a:t>
            </a:fld>
            <a:endParaRPr lang="nl-BE" sz="1300">
              <a:solidFill>
                <a:prstClr val="black"/>
              </a:solidFill>
              <a:latin typeface="Calibri" charset="0"/>
            </a:endParaRPr>
          </a:p>
        </p:txBody>
      </p:sp>
    </p:spTree>
    <p:extLst>
      <p:ext uri="{BB962C8B-B14F-4D97-AF65-F5344CB8AC3E}">
        <p14:creationId xmlns:p14="http://schemas.microsoft.com/office/powerpoint/2010/main" val="306181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remember this TED-Ed video, </a:t>
            </a:r>
            <a:r>
              <a:rPr lang="en-US" i="1" dirty="0"/>
              <a:t>“How X-rays See Through Your Skin,”</a:t>
            </a:r>
            <a:r>
              <a:rPr lang="en-US" dirty="0"/>
              <a:t> which I showed you earlier. When I first shared it, it already had a large number of views, and since then, the count has only grown. That tells you how many people around the world are curious about the history and the science of X-rays.</a:t>
            </a:r>
          </a:p>
          <a:p>
            <a:endParaRPr lang="en-US" dirty="0"/>
          </a:p>
          <a:p>
            <a:r>
              <a:rPr lang="en-US" dirty="0"/>
              <a:t>It’s a short, engaging explanation of how X-rays work, and I encourage you to watch it again after today’s lecture. With the background you now have, you may notice details you didn’t fully appreciate before. Revisiting resources like this, once you have more context, is a great way to deepen your understanding.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742089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Medical X-rays are essential. Techniques such as plain radiographs and CT scans are the backbone of modern radiology. In fact, some of my colleagues and mentors often say: if you had to pick just one imaging modality as the cornerstone of modern medicine, it would be X-rays. If you take away X-ray imaging, hospitals simply cannot function effectively. If you take away any other modality, they can still manage, as long as X-rays remain available.</a:t>
            </a:r>
          </a:p>
          <a:p>
            <a:endParaRPr lang="en-US" dirty="0"/>
          </a:p>
          <a:p>
            <a:r>
              <a:rPr lang="en-US" dirty="0"/>
              <a:t>There are many reasons for this. X-ray imaging is relatively cheap and widely available. It provides </a:t>
            </a:r>
            <a:r>
              <a:rPr lang="en-US" b="1" dirty="0"/>
              <a:t>high resolution</a:t>
            </a:r>
            <a:r>
              <a:rPr lang="en-US" dirty="0"/>
              <a:t> and </a:t>
            </a:r>
            <a:r>
              <a:rPr lang="en-US" b="1" dirty="0"/>
              <a:t>fast speed</a:t>
            </a:r>
            <a:r>
              <a:rPr lang="en-US" dirty="0"/>
              <a:t>, which are crucial in clinical practice. Another advantage, and one I want to emphasize, is its </a:t>
            </a:r>
            <a:r>
              <a:rPr lang="en-US" b="1" dirty="0"/>
              <a:t>high geometric accuracy</a:t>
            </a:r>
            <a:r>
              <a:rPr lang="en-US" dirty="0"/>
              <a:t>.</a:t>
            </a:r>
          </a:p>
          <a:p>
            <a:endParaRPr lang="en-US" dirty="0"/>
          </a:p>
          <a:p>
            <a:r>
              <a:rPr lang="en-US" dirty="0"/>
              <a:t>What does that mean? Think about MRI: it produces beautiful images, but sometimes those images are geometrically distorted. A tumor might appear shifted, much like how a pencil looks bent when you place it in a glass of water. If a surgeon were to rely on that distorted MRI image without correction, they might target the wrong spot. CT and X-ray imaging, by contrast, give you precise geometric accuracy. This accuracy allows us to deliver radiation beams for therapy or guide surgical procedures with confidence.</a:t>
            </a:r>
          </a:p>
          <a:p>
            <a:endParaRPr lang="en-US" dirty="0"/>
          </a:p>
          <a:p>
            <a:r>
              <a:rPr lang="en-US" dirty="0"/>
              <a:t>X-ray imaging is also both </a:t>
            </a:r>
            <a:r>
              <a:rPr lang="en-US" b="1" dirty="0"/>
              <a:t>sensitive and specific</a:t>
            </a:r>
            <a:r>
              <a:rPr lang="en-US" dirty="0"/>
              <a:t>. Sensitivity means that if the disease is present, the imaging will detect it. Specificity means that if the disease is not present, the imaging will not falsely indicate it. So in many cases, X-rays provide a very reliable diagnostic tool. And even when they cannot fully answer the question, they guide us toward which additional imaging modality to use next.</a:t>
            </a:r>
          </a:p>
          <a:p>
            <a:endParaRPr lang="en-US" dirty="0"/>
          </a:p>
          <a:p>
            <a:r>
              <a:rPr lang="en-US" dirty="0"/>
              <a:t>Of course, there are downsides. The most important is that X-rays are a form of </a:t>
            </a:r>
            <a:r>
              <a:rPr lang="en-US" b="1" dirty="0"/>
              <a:t>ionizing radiation</a:t>
            </a:r>
            <a:r>
              <a:rPr lang="en-US" dirty="0"/>
              <a:t>, which means there is some risk. But if the radiation dose is controlled, the risk is manageable. To put it in perspective, a typical CT scan delivers a dose roughly comparable to what you would receive on an international flight, for example, from the United States to China. If you are comfortable taking that trip, then you should not worry too much about a single CT scan. Still, we always work hard to minimize the dose, and over the past decade, remarkable progress has been made in reducing it — while maintaining high diagnostic quality.</a:t>
            </a:r>
          </a:p>
          <a:p>
            <a:endParaRPr lang="en-US" dirty="0"/>
          </a:p>
          <a:p>
            <a:r>
              <a:rPr lang="en-US" dirty="0"/>
              <a:t>Another limitation is that X-rays have </a:t>
            </a:r>
            <a:r>
              <a:rPr lang="en-US" b="1" dirty="0"/>
              <a:t>poor contrast for soft tissue</a:t>
            </a:r>
            <a:r>
              <a:rPr lang="en-US" dirty="0"/>
              <a:t>. Structures like the brain, liver, or tumors are not as clearly distinguished as they are with MRI. In many cases, we need to inject contrast agents to improve visibility.</a:t>
            </a:r>
          </a:p>
          <a:p>
            <a:r>
              <a:rPr lang="en-US" dirty="0"/>
              <a:t>Finally, from a global perspective, the medical X-ray market is huge and continues to grow — billions of dollars worldwide, with steady expansion each year. This reflects not only how important X-rays are today, but also how much innovation continues in this field.</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12</a:t>
            </a:fld>
            <a:endParaRPr lang="en-US"/>
          </a:p>
        </p:txBody>
      </p:sp>
    </p:spTree>
    <p:extLst>
      <p:ext uri="{BB962C8B-B14F-4D97-AF65-F5344CB8AC3E}">
        <p14:creationId xmlns:p14="http://schemas.microsoft.com/office/powerpoint/2010/main" val="27261181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Medical X-ray imaging generally comes in two main forms.</a:t>
            </a:r>
          </a:p>
          <a:p>
            <a:endParaRPr lang="en-US" dirty="0"/>
          </a:p>
          <a:p>
            <a:r>
              <a:rPr lang="en-US" dirty="0"/>
              <a:t>On the left, you see the simpler and more cost-effective version: a single projection image, like a chest X-ray. It captures one view at a time, and everything inside the body is superimposed together in that picture.</a:t>
            </a:r>
          </a:p>
          <a:p>
            <a:r>
              <a:rPr lang="en-US" dirty="0"/>
              <a:t>On the right, the principle is extended. At any single instant, you still record just one projection. But instead of stopping there, the X-ray source and detector rotate around the patient. At the same time, the patient table can also move forward or backward. By acquiring projections from many different angles, we collect enough information to reconstruct detailed cross-sectional slices. When these slices are stacked together, they form a volumetric image of the entire body.</a:t>
            </a:r>
          </a:p>
          <a:p>
            <a:endParaRPr lang="en-US" dirty="0"/>
          </a:p>
          <a:p>
            <a:r>
              <a:rPr lang="en-US" dirty="0"/>
              <a:t>So, while projection radiography gives us a fast overview, computed tomography transforms those multiple views into a three-dimensional representation — a much richer source of information.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1042752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common application of X-ray imaging. In addition to medicine, you encounter X-rays almost every time you go through an airport. Large machines like this are used routinely to screen luggage.</a:t>
            </a:r>
          </a:p>
          <a:p>
            <a:endParaRPr lang="en-US" dirty="0"/>
          </a:p>
          <a:p>
            <a:r>
              <a:rPr lang="en-US" dirty="0"/>
              <a:t>X-ray imaging in this context is designed to detect dangerous items such as explosives or weapons. It has become a standard part of modern security systems, and most of us are so accustomed to it that we hardly think about the technology at work.</a:t>
            </a:r>
          </a:p>
          <a:p>
            <a:r>
              <a:rPr lang="en-US" dirty="0"/>
              <a:t>So, this concludes our general introduction. At this point, you should have a clear idea of what X-rays are, where they fall in the electromagnetic spectrum, and some of their major practical uses — in both healthcare and security.</a:t>
            </a:r>
          </a:p>
          <a:p>
            <a:endParaRPr lang="en-US" dirty="0"/>
          </a:p>
          <a:p>
            <a:r>
              <a:rPr lang="en-US" dirty="0"/>
              <a:t>Now we move on to the more detailed and important part of today’s lecture: the X-ray imaging chain — the </a:t>
            </a:r>
            <a:r>
              <a:rPr lang="en-US" b="1" dirty="0"/>
              <a:t>source</a:t>
            </a:r>
            <a:r>
              <a:rPr lang="en-US" dirty="0"/>
              <a:t>, the </a:t>
            </a:r>
            <a:r>
              <a:rPr lang="en-US" b="1" dirty="0"/>
              <a:t>interactions</a:t>
            </a:r>
            <a:r>
              <a:rPr lang="en-US" dirty="0"/>
              <a:t>, and the </a:t>
            </a:r>
            <a:r>
              <a:rPr lang="en-US" b="1" dirty="0"/>
              <a:t>detector</a:t>
            </a:r>
            <a:r>
              <a:rPr lang="en-US" dirty="0"/>
              <a: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14</a:t>
            </a:fld>
            <a:endParaRPr lang="en-US"/>
          </a:p>
        </p:txBody>
      </p:sp>
    </p:spTree>
    <p:extLst>
      <p:ext uri="{BB962C8B-B14F-4D97-AF65-F5344CB8AC3E}">
        <p14:creationId xmlns:p14="http://schemas.microsoft.com/office/powerpoint/2010/main" val="2850526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once you have both the X-ray source and the detector, you can build an imaging system. Simply put, if you hold them together in the right configuration, you can start performing medical X-ray imaging.</a:t>
            </a:r>
          </a:p>
          <a:p>
            <a:endParaRPr lang="en-US" dirty="0"/>
          </a:p>
          <a:p>
            <a:r>
              <a:rPr lang="en-US" dirty="0"/>
              <a:t>At the heart of the system is the </a:t>
            </a:r>
            <a:r>
              <a:rPr lang="en-US" b="1" dirty="0"/>
              <a:t>X-ray tube</a:t>
            </a:r>
            <a:r>
              <a:rPr lang="en-US" dirty="0"/>
              <a:t>. This is the device that actually generates the X-rays. We will look at its working principle in more detail, but for now, just remember: the X-ray tube is the source that makes the entire imaging chain possible.</a:t>
            </a:r>
          </a:p>
          <a:p>
            <a:endParaRPr lang="en-US" dirty="0"/>
          </a:p>
          <a:p>
            <a:r>
              <a:rPr lang="en-US" dirty="0"/>
              <a:t>So, the first step in understanding X-ray imaging is to understand the X-ray source.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15</a:t>
            </a:fld>
            <a:endParaRPr lang="en-US"/>
          </a:p>
        </p:txBody>
      </p:sp>
    </p:spTree>
    <p:extLst>
      <p:ext uri="{BB962C8B-B14F-4D97-AF65-F5344CB8AC3E}">
        <p14:creationId xmlns:p14="http://schemas.microsoft.com/office/powerpoint/2010/main" val="51307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take a closer look at how an X-ray tube works, because this is the heart of the X-ray source. The figure you see here illustrates the essential components.</a:t>
            </a:r>
          </a:p>
          <a:p>
            <a:endParaRPr lang="en-US" dirty="0"/>
          </a:p>
          <a:p>
            <a:r>
              <a:rPr lang="en-US" dirty="0"/>
              <a:t>At one end, we have a </a:t>
            </a:r>
            <a:r>
              <a:rPr lang="en-US" b="1" dirty="0"/>
              <a:t>filament</a:t>
            </a:r>
            <a:r>
              <a:rPr lang="en-US" dirty="0"/>
              <a:t>, which is usually made of tungsten wire. The filament is coiled so that it has more surface area, and when we pass a strong current through it, the wire becomes extremely hot. This heating process frees up electrons — they become “boiled off” from the surface of the filament.</a:t>
            </a:r>
          </a:p>
          <a:p>
            <a:r>
              <a:rPr lang="en-US" dirty="0"/>
              <a:t>Next, we apply a very high voltage potential between the filament, which serves as the cathode, and the target, which is called the </a:t>
            </a:r>
            <a:r>
              <a:rPr lang="en-US" b="1" dirty="0"/>
              <a:t>anode</a:t>
            </a:r>
            <a:r>
              <a:rPr lang="en-US" dirty="0"/>
              <a:t>. The anode is also made of tungsten. The electric field between the cathode and the anode accelerates the electrons at very high speeds toward the tungsten target.</a:t>
            </a:r>
          </a:p>
          <a:p>
            <a:endParaRPr lang="en-US" dirty="0"/>
          </a:p>
          <a:p>
            <a:r>
              <a:rPr lang="en-US" dirty="0"/>
              <a:t>When these high-energy electrons strike the anode, their interactions with the tungsten atoms produce X-rays. This process also generates an enormous amount of heat. In fact, more than 99 percent of the energy is converted into heat, and less than one percent actually becomes X-rays.</a:t>
            </a:r>
          </a:p>
          <a:p>
            <a:r>
              <a:rPr lang="en-US" dirty="0"/>
              <a:t>Managing this heat is a major engineering challenge. The inside of the tube is kept under a high vacuum so that electrons can move freely without colliding with air molecules. But even in a vacuum, the tungsten target would quickly overheat if it were not carefully designed. The solution is to use a </a:t>
            </a:r>
            <a:r>
              <a:rPr lang="en-US" b="1" dirty="0"/>
              <a:t>rotating anode</a:t>
            </a:r>
            <a:r>
              <a:rPr lang="en-US" dirty="0"/>
              <a:t>. By spinning the target rapidly, the electron beam does not strike the same spot continuously. Instead, the heat is spread over a larger area, preventing the tungsten from melting.</a:t>
            </a:r>
          </a:p>
          <a:p>
            <a:endParaRPr lang="en-US" dirty="0"/>
          </a:p>
          <a:p>
            <a:r>
              <a:rPr lang="en-US" dirty="0"/>
              <a:t>Modern X-ray tubes are sealed inside durable glass or ceramic housings and are manufactured with extremely high precision. My colleagues at GE Global Research, for example, have worked on these tubes for many years, refining the design step by step. While the </a:t>
            </a:r>
            <a:r>
              <a:rPr lang="en-US" b="1" dirty="0"/>
              <a:t>basic principle has remained the same since </a:t>
            </a:r>
            <a:r>
              <a:rPr lang="en-US" b="1" dirty="0" err="1"/>
              <a:t>Röntgen’s</a:t>
            </a:r>
            <a:r>
              <a:rPr lang="en-US" b="1" dirty="0"/>
              <a:t> time</a:t>
            </a:r>
            <a:r>
              <a:rPr lang="en-US" dirty="0"/>
              <a:t>, continuous improvements have made the tubes more efficient, more powerful, and capable of delivering the high flux of X-rays needed in today’s imaging systems.</a:t>
            </a:r>
          </a:p>
          <a:p>
            <a:endParaRPr lang="en-US" dirty="0"/>
          </a:p>
          <a:p>
            <a:r>
              <a:rPr lang="en-US" dirty="0"/>
              <a:t>So in summary: heat the filament, release electrons, accelerate them with high voltage toward a tungsten anode, and X-rays are generated at the point of impact.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16</a:t>
            </a:fld>
            <a:endParaRPr lang="en-US"/>
          </a:p>
        </p:txBody>
      </p:sp>
    </p:spTree>
    <p:extLst>
      <p:ext uri="{BB962C8B-B14F-4D97-AF65-F5344CB8AC3E}">
        <p14:creationId xmlns:p14="http://schemas.microsoft.com/office/powerpoint/2010/main" val="31670687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ask the question: why is it that an X-ray tube can actually generate X-rays? The answer lies in two main physical mechanisms. This is what I call our first “red diamond,” or key concept.</a:t>
            </a:r>
          </a:p>
          <a:p>
            <a:endParaRPr lang="en-US" dirty="0"/>
          </a:p>
          <a:p>
            <a:r>
              <a:rPr lang="en-US" dirty="0"/>
              <a:t>The first mechanism is called </a:t>
            </a:r>
            <a:r>
              <a:rPr lang="en-US" b="1" dirty="0"/>
              <a:t>Bremsstrahlung radiation</a:t>
            </a:r>
            <a:r>
              <a:rPr lang="en-US" dirty="0"/>
              <a:t>, a German word meaning “braking radiation.” Here’s what happens: a primary electron beam, accelerated toward the target, passes close to the nucleus of a tungsten atom. Because the nucleus is positively charged and the electron is negatively charged, there is an attractive force. This force bends the trajectory of the electron. Whenever a charged particle is accelerated or decelerated, it gives off radiation. In this case, that radiation is X-rays. Since the amount of bending can vary, the emitted X-rays span a continuous range of energies. That’s why Bremsstrahlung is also called continuous radiation.</a:t>
            </a:r>
          </a:p>
          <a:p>
            <a:endParaRPr lang="en-US" dirty="0"/>
          </a:p>
          <a:p>
            <a:r>
              <a:rPr lang="en-US" dirty="0"/>
              <a:t>The second mechanism is called </a:t>
            </a:r>
            <a:r>
              <a:rPr lang="en-US" b="1" dirty="0"/>
              <a:t>characteristic radiation</a:t>
            </a:r>
            <a:r>
              <a:rPr lang="en-US" dirty="0"/>
              <a:t>, sometimes explained in terms of the photoelectric effect. In this case, a high-energy primary electron collides with an inner-shell electron of the tungsten atom and kicks it out of its orbit. That leaves a vacancy in the inner shell. An outer-shell electron then drops down to fill the gap. The energy difference between the two shells is released in the form of an X-ray photon. Because the energy levels of atomic shells are discrete, the emitted X-ray has a very specific energy — a “characteristic” value that depends on the target material.</a:t>
            </a:r>
          </a:p>
          <a:p>
            <a:endParaRPr lang="en-US" dirty="0"/>
          </a:p>
          <a:p>
            <a:r>
              <a:rPr lang="en-US" dirty="0"/>
              <a:t>So, to summarize: Bremsstrahlung gives us a broad, continuous X-ray spectrum, while characteristic radiation adds sharp peaks at specific energies. Together, these two processes explain how an X-ray tube produces the mixture of radiation that we use for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17</a:t>
            </a:fld>
            <a:endParaRPr lang="en-US"/>
          </a:p>
        </p:txBody>
      </p:sp>
    </p:spTree>
    <p:extLst>
      <p:ext uri="{BB962C8B-B14F-4D97-AF65-F5344CB8AC3E}">
        <p14:creationId xmlns:p14="http://schemas.microsoft.com/office/powerpoint/2010/main" val="21677186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 discussed how X-rays are generated, let’s look at the spectrum they produce.</a:t>
            </a:r>
          </a:p>
          <a:p>
            <a:r>
              <a:rPr lang="en-US" dirty="0"/>
              <a:t>First, notice the broad, continuous curve — this comes from </a:t>
            </a:r>
            <a:r>
              <a:rPr lang="en-US" b="1" dirty="0"/>
              <a:t>Bremsstrahlung radiation</a:t>
            </a:r>
            <a:r>
              <a:rPr lang="en-US" dirty="0"/>
              <a:t>. You can see that at lower photon energies, the intensity is relatively high, and as the energy increases, the intensity decreases. However, the very lowest-energy X-rays don’t actually appear in the output, because they are absorbed inside the tungsten target itself. Since the radiation is produced beneath the surface, the tungsten material acts as a natural filter, removing the very soft X-rays before they can escape.</a:t>
            </a:r>
          </a:p>
          <a:p>
            <a:endParaRPr lang="en-US" dirty="0"/>
          </a:p>
          <a:p>
            <a:r>
              <a:rPr lang="en-US" dirty="0"/>
              <a:t>Next, at higher energies — around 70 kilo-electron-volts and above, for tungsten — you start to see sharp peaks. These are the </a:t>
            </a:r>
            <a:r>
              <a:rPr lang="en-US" b="1" dirty="0"/>
              <a:t>characteristic X-rays</a:t>
            </a:r>
            <a:r>
              <a:rPr lang="en-US" dirty="0"/>
              <a:t>, labeled here as K-alpha and K-beta. They occur only when the incoming electron energy is high enough to knock out inner-shell electrons, allowing outer electrons to fall into those vacancies and release very specific amounts of energy.</a:t>
            </a:r>
          </a:p>
          <a:p>
            <a:r>
              <a:rPr lang="en-US" dirty="0"/>
              <a:t>The maximum X-ray energy you can obtain is determined by the </a:t>
            </a:r>
            <a:r>
              <a:rPr lang="en-US" b="1" dirty="0"/>
              <a:t>tube voltage</a:t>
            </a:r>
            <a:r>
              <a:rPr lang="en-US" dirty="0"/>
              <a:t>. For example, if the tube is operated at 120 kilovolts, then the maximum possible photon energy is 120 kilo-electron-volts. However, those very high-energy photons are less common compared to the middle range.</a:t>
            </a:r>
          </a:p>
          <a:p>
            <a:endParaRPr lang="en-US" dirty="0"/>
          </a:p>
          <a:p>
            <a:r>
              <a:rPr lang="en-US" dirty="0"/>
              <a:t>Finally, the </a:t>
            </a:r>
            <a:r>
              <a:rPr lang="en-US" b="1" dirty="0"/>
              <a:t>intensity</a:t>
            </a:r>
            <a:r>
              <a:rPr lang="en-US" dirty="0"/>
              <a:t> of the spectrum — meaning the number of X-ray photons produced — depends strongly on the </a:t>
            </a:r>
            <a:r>
              <a:rPr lang="en-US" b="1" dirty="0"/>
              <a:t>tube current</a:t>
            </a:r>
            <a:r>
              <a:rPr lang="en-US" dirty="0"/>
              <a:t>. A higher current means more electrons striking the target, which produces more X-ray photons across the spectrum.</a:t>
            </a:r>
          </a:p>
          <a:p>
            <a:r>
              <a:rPr lang="en-US" dirty="0"/>
              <a:t>So the shape of the X-ray spectrum is governed by three key factors: the filtering effect of the target, the discrete characteristic peaks, and the limits set by the tube voltage and current.</a:t>
            </a:r>
          </a:p>
          <a:p>
            <a:r>
              <a:rPr lang="en-US" dirty="0"/>
              <a:t>And keep in mind — this will also connect directly to one of your homework problems, so be sure to review it carefully.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18</a:t>
            </a:fld>
            <a:endParaRPr lang="en-US"/>
          </a:p>
        </p:txBody>
      </p:sp>
    </p:spTree>
    <p:extLst>
      <p:ext uri="{BB962C8B-B14F-4D97-AF65-F5344CB8AC3E}">
        <p14:creationId xmlns:p14="http://schemas.microsoft.com/office/powerpoint/2010/main" val="22798961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taken from your textbook, shows some important parameters of the X-ray tube.</a:t>
            </a:r>
          </a:p>
          <a:p>
            <a:endParaRPr lang="en-US" dirty="0"/>
          </a:p>
          <a:p>
            <a:r>
              <a:rPr lang="en-US" dirty="0"/>
              <a:t>Let’s start with the </a:t>
            </a:r>
            <a:r>
              <a:rPr lang="en-US" b="1" dirty="0"/>
              <a:t>cathode</a:t>
            </a:r>
            <a:r>
              <a:rPr lang="en-US" dirty="0"/>
              <a:t>. In practice, the cathode is often shaped in a particular way and charged so that it helps to focus the electron beam. Sometimes, additional focusing coils are also placed in the middle region. The purpose is always the same — to narrow the electron beam and concentrate it onto a small area of the anode. That small region becomes the </a:t>
            </a:r>
            <a:r>
              <a:rPr lang="en-US" b="1" dirty="0"/>
              <a:t>X-ray focal spot</a:t>
            </a:r>
            <a:r>
              <a:rPr lang="en-US" dirty="0"/>
              <a:t>.</a:t>
            </a:r>
          </a:p>
          <a:p>
            <a:endParaRPr lang="en-US" dirty="0"/>
          </a:p>
          <a:p>
            <a:r>
              <a:rPr lang="en-US" dirty="0"/>
              <a:t>Why is the focal spot size important? If the spot is too large, X-rays are emitted from a broad area, and the resulting image becomes blurry, similar to motion blur in photography. A smaller focal spot, on the other hand, produces much sharper images.</a:t>
            </a:r>
          </a:p>
          <a:p>
            <a:endParaRPr lang="en-US" dirty="0"/>
          </a:p>
          <a:p>
            <a:r>
              <a:rPr lang="en-US" dirty="0"/>
              <a:t>There’s also a clever design trick here called the </a:t>
            </a:r>
            <a:r>
              <a:rPr lang="en-US" b="1" dirty="0"/>
              <a:t>line-focus principle</a:t>
            </a:r>
            <a:r>
              <a:rPr lang="en-US" dirty="0"/>
              <a:t>. The anode surface is angled at some angle, theta. The electrons strike the sloped surface, and X-rays are emitted. Because of the geometry, the apparent or effective focal spot size is equal to the actual size times the sine of theta. This way, you can achieve a smaller effective focal spot while still spreading the heat over a larger physical area. It’s a neat compromise between sharp imaging and thermal management.</a:t>
            </a:r>
          </a:p>
          <a:p>
            <a:endParaRPr lang="en-US" dirty="0"/>
          </a:p>
          <a:p>
            <a:r>
              <a:rPr lang="en-US" dirty="0"/>
              <a:t>Finally, the </a:t>
            </a:r>
            <a:r>
              <a:rPr lang="en-US" b="1" dirty="0"/>
              <a:t>field of view</a:t>
            </a:r>
            <a:r>
              <a:rPr lang="en-US" dirty="0"/>
              <a:t>, or coverage, depends on the distance from the focal spot to the patient. As the patient moves farther away, the coverage widens. The maximum coverage is limited by the anode angle.</a:t>
            </a:r>
          </a:p>
          <a:p>
            <a:r>
              <a:rPr lang="en-US" dirty="0"/>
              <a:t>So, to summarize: focusing gives us a sharp spot, the angled anode helps reduce blur while managing heat, and the geometry of the tube determines how wide a field of view we can capture.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19</a:t>
            </a:fld>
            <a:endParaRPr lang="en-US"/>
          </a:p>
        </p:txBody>
      </p:sp>
    </p:spTree>
    <p:extLst>
      <p:ext uri="{BB962C8B-B14F-4D97-AF65-F5344CB8AC3E}">
        <p14:creationId xmlns:p14="http://schemas.microsoft.com/office/powerpoint/2010/main" val="9657137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we are right on schedule, and today marks the beginning of our detailed study of imaging modalities.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3484076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now reviewed the conventional X-ray tube, its parameters, and how it works. Let me briefly mention a new type of X-ray tube, which represents a more advanced and expensive technology.</a:t>
            </a:r>
          </a:p>
          <a:p>
            <a:r>
              <a:rPr lang="en-US" dirty="0"/>
              <a:t>Instead of using a solid tungsten anode, this design uses a </a:t>
            </a:r>
            <a:r>
              <a:rPr lang="en-US" b="1" dirty="0"/>
              <a:t>liquid metal anode</a:t>
            </a:r>
            <a:r>
              <a:rPr lang="en-US" dirty="0"/>
              <a:t>. A thin jet of liquid metal flows continuously downward. An electron beam, generated in a way similar to what we discussed before, strikes the liquid metal stream. The interaction between the electrons and the liquid target produces X-rays.</a:t>
            </a:r>
          </a:p>
          <a:p>
            <a:endParaRPr lang="en-US" dirty="0"/>
          </a:p>
          <a:p>
            <a:r>
              <a:rPr lang="en-US" dirty="0"/>
              <a:t>The advantage of this design is that the liquid metal can absorb and dissipate heat much more effectively than a solid target. As a result, the system can generate a much brighter X-ray beam — higher intensity and higher flux — without destroying the anode.</a:t>
            </a:r>
          </a:p>
          <a:p>
            <a:r>
              <a:rPr lang="en-US" dirty="0"/>
              <a:t>These tubes are very costly, often priced in the range of hundreds of thousands of dollars. We won’t test you on the details of this system, but it’s good to be aware of such innovations. They illustrate how researchers continue to push the limits of X-ray technology, refining designs to achieve better performance.</a:t>
            </a:r>
          </a:p>
          <a:p>
            <a:endParaRPr lang="en-US" dirty="0"/>
          </a:p>
          <a:p>
            <a:r>
              <a:rPr lang="en-US" dirty="0"/>
              <a:t>I should also add a deeper point for you to think about. When we describe Bremsstrahlung radiation, it may sound puzzling: electrons are attracted to the nucleus, so at one stage they seem to gain energy, while at another stage they lose energy. How can net radiation be produced if these processes are symmetric? The key is that the trajectory of the electron is </a:t>
            </a:r>
            <a:r>
              <a:rPr lang="en-US" b="1" dirty="0"/>
              <a:t>bent</a:t>
            </a:r>
            <a:r>
              <a:rPr lang="en-US" dirty="0"/>
              <a:t>. That bending means the electron is accelerated in a new direction, and acceleration of charge always produces radiation. This is the fundamental physical basis — conservation laws and electromagnetic theory together explain why X-rays are emitted.</a:t>
            </a:r>
          </a:p>
          <a:p>
            <a:endParaRPr lang="en-US" dirty="0"/>
          </a:p>
          <a:p>
            <a:r>
              <a:rPr lang="en-US" dirty="0"/>
              <a:t>So, while the equations provide a clear description, it’s important to connect them with the underlying physics. That’s what allows us to understand not just how X-rays are generated, but also how new designs, like this liquid metal tube, can open the door to brighter and more efficient X-ray sources.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20</a:t>
            </a:fld>
            <a:endParaRPr lang="en-US"/>
          </a:p>
        </p:txBody>
      </p:sp>
    </p:spTree>
    <p:extLst>
      <p:ext uri="{BB962C8B-B14F-4D97-AF65-F5344CB8AC3E}">
        <p14:creationId xmlns:p14="http://schemas.microsoft.com/office/powerpoint/2010/main" val="2238652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you understand how X-rays are generated. That knowledge positions you well, not only for deeper research in this field but also for practical discussions, even in job interviews.</a:t>
            </a:r>
          </a:p>
          <a:p>
            <a:endParaRPr lang="en-US" dirty="0"/>
          </a:p>
          <a:p>
            <a:r>
              <a:rPr lang="en-US" dirty="0"/>
              <a:t>Now we move to the next important part of the imaging chain — </a:t>
            </a:r>
            <a:r>
              <a:rPr lang="en-US" b="1" dirty="0"/>
              <a:t>X-ray attenuation</a:t>
            </a:r>
            <a:r>
              <a:rPr lang="en-US" dirty="0"/>
              <a:t>. Once X-rays are produced by the tube, or in some cases by a synchrotron radiation source, we use them to probe an object or a patient. As the X-rays travel through matter, some of them are absorbed, some are scattered, and some pass through with little interaction.</a:t>
            </a:r>
          </a:p>
          <a:p>
            <a:endParaRPr lang="en-US" dirty="0"/>
          </a:p>
          <a:p>
            <a:r>
              <a:rPr lang="en-US" dirty="0"/>
              <a:t>It’s in this process — the way X-rays are attenuated by different tissues or materials — that valuable diagnostic information is encoded. Understanding attenuation is crucial because it directly determines the contrast and quality of the images we can produce.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21</a:t>
            </a:fld>
            <a:endParaRPr lang="en-US"/>
          </a:p>
        </p:txBody>
      </p:sp>
    </p:spTree>
    <p:extLst>
      <p:ext uri="{BB962C8B-B14F-4D97-AF65-F5344CB8AC3E}">
        <p14:creationId xmlns:p14="http://schemas.microsoft.com/office/powerpoint/2010/main" val="32405485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exactly do X-rays get attenuated?</a:t>
            </a:r>
          </a:p>
          <a:p>
            <a:endParaRPr lang="en-US" dirty="0"/>
          </a:p>
          <a:p>
            <a:r>
              <a:rPr lang="en-US" dirty="0"/>
              <a:t>Think about it this way: when an X-ray beam passes through the body, several outcomes are possible. If there is </a:t>
            </a:r>
            <a:r>
              <a:rPr lang="en-US" b="1" dirty="0"/>
              <a:t>no interaction at all</a:t>
            </a:r>
            <a:r>
              <a:rPr lang="en-US" dirty="0"/>
              <a:t>, the X-rays travel straight through as if the body were completely transparent. That doesn’t help us, because no useful information is recorded.</a:t>
            </a:r>
          </a:p>
          <a:p>
            <a:r>
              <a:rPr lang="en-US" dirty="0"/>
              <a:t>At the other extreme, if there is </a:t>
            </a:r>
            <a:r>
              <a:rPr lang="en-US" b="1" dirty="0"/>
              <a:t>total absorption</a:t>
            </a:r>
            <a:r>
              <a:rPr lang="en-US" dirty="0"/>
              <a:t>, none of the X-rays make it out. That also gives us no signal.</a:t>
            </a:r>
          </a:p>
          <a:p>
            <a:r>
              <a:rPr lang="en-US" dirty="0"/>
              <a:t>The most useful case is </a:t>
            </a:r>
            <a:r>
              <a:rPr lang="en-US" b="1" dirty="0"/>
              <a:t>partial absorption</a:t>
            </a:r>
            <a:r>
              <a:rPr lang="en-US" dirty="0"/>
              <a:t>, and that occurs through two main processes: scattering and the photoelectric effect. We’ll talk about these in more detail on the next slides.</a:t>
            </a:r>
          </a:p>
          <a:p>
            <a:endParaRPr lang="en-US" dirty="0"/>
          </a:p>
          <a:p>
            <a:r>
              <a:rPr lang="en-US" dirty="0"/>
              <a:t>Now, at the atomic level, here’s what is happening: X-rays are photons, tiny packets of energy. When they strike the body, they may interact with molecules, atoms, or even inner electrons. Some photons pass through unchanged, forming the </a:t>
            </a:r>
            <a:r>
              <a:rPr lang="en-US" b="1" dirty="0"/>
              <a:t>primary beam</a:t>
            </a:r>
            <a:r>
              <a:rPr lang="en-US" dirty="0"/>
              <a:t>. Others are absorbed completely, transferring all their energy to the material. And still others are </a:t>
            </a:r>
            <a:r>
              <a:rPr lang="en-US" b="1" dirty="0"/>
              <a:t>scattered</a:t>
            </a:r>
            <a:r>
              <a:rPr lang="en-US" dirty="0"/>
              <a:t> — deflected in new directions, sometimes losing energy in the process.</a:t>
            </a:r>
          </a:p>
          <a:p>
            <a:r>
              <a:rPr lang="en-US" dirty="0"/>
              <a:t>It’s the balance of these interactions that produces image contrast. Different tissues in the body — bone, muscle, fat, lung — attenuate X-rays to different degrees, which is why we can see structures in an X-ray image.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22</a:t>
            </a:fld>
            <a:endParaRPr lang="en-US"/>
          </a:p>
        </p:txBody>
      </p:sp>
    </p:spTree>
    <p:extLst>
      <p:ext uri="{BB962C8B-B14F-4D97-AF65-F5344CB8AC3E}">
        <p14:creationId xmlns:p14="http://schemas.microsoft.com/office/powerpoint/2010/main" val="33272953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overall picture of how X-ray photons interact with matter. At the atomic level, these interactions can be grouped into four main categories.</a:t>
            </a:r>
          </a:p>
          <a:p>
            <a:endParaRPr lang="en-US" dirty="0"/>
          </a:p>
          <a:p>
            <a:r>
              <a:rPr lang="en-US" dirty="0"/>
              <a:t>The first case is </a:t>
            </a:r>
            <a:r>
              <a:rPr lang="en-US" b="1" dirty="0"/>
              <a:t>no interaction</a:t>
            </a:r>
            <a:r>
              <a:rPr lang="en-US" dirty="0"/>
              <a:t>. The photon simply passes through the material unchanged. You could say the photon gets “lucky” — it doesn’t collide with anything. That photon contributes to the primary beam that reaches the detector.</a:t>
            </a:r>
          </a:p>
          <a:p>
            <a:r>
              <a:rPr lang="en-US" dirty="0"/>
              <a:t>The second case is </a:t>
            </a:r>
            <a:r>
              <a:rPr lang="en-US" b="1" dirty="0"/>
              <a:t>total absorption</a:t>
            </a:r>
            <a:r>
              <a:rPr lang="en-US" dirty="0"/>
              <a:t>, also known as the </a:t>
            </a:r>
            <a:r>
              <a:rPr lang="en-US" b="1" dirty="0"/>
              <a:t>photoelectric effect</a:t>
            </a:r>
            <a:r>
              <a:rPr lang="en-US" dirty="0"/>
              <a:t>. Here, the photon is completely absorbed by an atom. It transfers all its energy to an inner electron, which is ejected as a photoelectron. The atom is left with a vacancy, and when electrons from higher shells fall into that vacancy, characteristic X-rays can be emitted.</a:t>
            </a:r>
          </a:p>
          <a:p>
            <a:endParaRPr lang="en-US" dirty="0"/>
          </a:p>
          <a:p>
            <a:r>
              <a:rPr lang="en-US" dirty="0"/>
              <a:t>The other two cases involve </a:t>
            </a:r>
            <a:r>
              <a:rPr lang="en-US" b="1" dirty="0"/>
              <a:t>scattering</a:t>
            </a:r>
            <a:r>
              <a:rPr lang="en-US" dirty="0"/>
              <a:t>. In </a:t>
            </a:r>
            <a:r>
              <a:rPr lang="en-US" b="1" dirty="0"/>
              <a:t>coherent, or Rayleigh scattering</a:t>
            </a:r>
            <a:r>
              <a:rPr lang="en-US" dirty="0"/>
              <a:t>, the photon is deflected at a very small angle, but its energy remains the same. Because the frequency and phase of the photon do not change, we call this coherent scattering.</a:t>
            </a:r>
          </a:p>
          <a:p>
            <a:r>
              <a:rPr lang="en-US" dirty="0"/>
              <a:t>In contrast, </a:t>
            </a:r>
            <a:r>
              <a:rPr lang="en-US" b="1" dirty="0"/>
              <a:t>incoherent scattering</a:t>
            </a:r>
            <a:r>
              <a:rPr lang="en-US" dirty="0"/>
              <a:t>, also called </a:t>
            </a:r>
            <a:r>
              <a:rPr lang="en-US" b="1" dirty="0"/>
              <a:t>Compton scattering</a:t>
            </a:r>
            <a:r>
              <a:rPr lang="en-US" dirty="0"/>
              <a:t>, happens when the photon collides with an outer-shell electron and transfers part of its energy to it. The electron is ejected, and the photon is scattered at a larger angle with reduced energy. The energy lost by the photon is taken up by the electron and eventually dissipates as heat.</a:t>
            </a:r>
          </a:p>
          <a:p>
            <a:endParaRPr lang="en-US" dirty="0"/>
          </a:p>
          <a:p>
            <a:r>
              <a:rPr lang="en-US" dirty="0"/>
              <a:t>For medical imaging, the two most important interactions are the </a:t>
            </a:r>
            <a:r>
              <a:rPr lang="en-US" b="1" dirty="0"/>
              <a:t>photoelectric effect</a:t>
            </a:r>
            <a:r>
              <a:rPr lang="en-US" dirty="0"/>
              <a:t> and </a:t>
            </a:r>
            <a:r>
              <a:rPr lang="en-US" b="1" dirty="0"/>
              <a:t>Compton scattering</a:t>
            </a:r>
            <a:r>
              <a:rPr lang="en-US" dirty="0"/>
              <a:t>. The photoelectric effect gives rise to absorption contrast, while Compton scattering dominates at higher energies and contributes to image noise and radiation dose.</a:t>
            </a:r>
          </a:p>
          <a:p>
            <a:r>
              <a:rPr lang="en-US" dirty="0"/>
              <a:t>So, to summarize: no interaction, total absorption, coherent scattering, and Compton scattering — these four categories describe the essential ways X-rays interact with tissue.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23</a:t>
            </a:fld>
            <a:endParaRPr lang="en-US"/>
          </a:p>
        </p:txBody>
      </p:sp>
    </p:spTree>
    <p:extLst>
      <p:ext uri="{BB962C8B-B14F-4D97-AF65-F5344CB8AC3E}">
        <p14:creationId xmlns:p14="http://schemas.microsoft.com/office/powerpoint/2010/main" val="40549787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summary of the different types of X-ray interactions with matter. For medical X-rays, the two dominant processes are the </a:t>
            </a:r>
            <a:r>
              <a:rPr lang="en-US" b="1" dirty="0"/>
              <a:t>photoelectric effect</a:t>
            </a:r>
            <a:r>
              <a:rPr lang="en-US" dirty="0"/>
              <a:t> and </a:t>
            </a:r>
            <a:r>
              <a:rPr lang="en-US" b="1" dirty="0"/>
              <a:t>Compton scattering</a:t>
            </a:r>
            <a:r>
              <a:rPr lang="en-US" dirty="0"/>
              <a:t>.</a:t>
            </a:r>
          </a:p>
          <a:p>
            <a:r>
              <a:rPr lang="en-US" dirty="0"/>
              <a:t>Scattering can be divided into Compton and coherent (or Rayleigh) scattering. But in practice, coherent scattering contributes only a very small portion and is usually not considered important for medical imaging.</a:t>
            </a:r>
          </a:p>
          <a:p>
            <a:endParaRPr lang="en-US" dirty="0"/>
          </a:p>
          <a:p>
            <a:r>
              <a:rPr lang="en-US" dirty="0"/>
              <a:t>Now, in clinical X-ray systems, we typically operate with tube voltages up to about 140 kilovolts peak, or </a:t>
            </a:r>
            <a:r>
              <a:rPr lang="en-US" dirty="0" err="1"/>
              <a:t>kVp</a:t>
            </a:r>
            <a:r>
              <a:rPr lang="en-US" dirty="0"/>
              <a:t>. When the energy is </a:t>
            </a:r>
            <a:r>
              <a:rPr lang="en-US" b="1" dirty="0"/>
              <a:t>below about 80 </a:t>
            </a:r>
            <a:r>
              <a:rPr lang="en-US" b="1" dirty="0" err="1"/>
              <a:t>kVp</a:t>
            </a:r>
            <a:r>
              <a:rPr lang="en-US" dirty="0"/>
              <a:t>, the photoelectric effect is the dominant interaction. Above </a:t>
            </a:r>
            <a:r>
              <a:rPr lang="en-US" b="1" dirty="0"/>
              <a:t>80 </a:t>
            </a:r>
            <a:r>
              <a:rPr lang="en-US" b="1" dirty="0" err="1"/>
              <a:t>kVp</a:t>
            </a:r>
            <a:r>
              <a:rPr lang="en-US" dirty="0"/>
              <a:t>, Compton scattering becomes more significant. This is why, in diagnostic imaging, we see a transition in the relative contributions of these two effects.</a:t>
            </a:r>
          </a:p>
          <a:p>
            <a:endParaRPr lang="en-US" dirty="0"/>
          </a:p>
          <a:p>
            <a:r>
              <a:rPr lang="en-US" dirty="0"/>
              <a:t>Traditionally, scattering was treated mainly as a nuisance because it reduces image contrast. But modern research shows that </a:t>
            </a:r>
            <a:r>
              <a:rPr lang="en-US" b="1" dirty="0"/>
              <a:t>small-angle Compton scattering</a:t>
            </a:r>
            <a:r>
              <a:rPr lang="en-US" dirty="0"/>
              <a:t> actually carries valuable information. In fact, subtle differences in scattering patterns may help distinguish benign from malignant tumors. However, detecting and analyzing this information requires specialized techniques, which go beyond the scope of our class.</a:t>
            </a:r>
          </a:p>
          <a:p>
            <a:endParaRPr lang="en-US" dirty="0"/>
          </a:p>
          <a:p>
            <a:r>
              <a:rPr lang="en-US" dirty="0"/>
              <a:t>In addition to these, there are two higher-energy interactions: </a:t>
            </a:r>
            <a:r>
              <a:rPr lang="en-US" b="1" dirty="0"/>
              <a:t>pair production</a:t>
            </a:r>
            <a:r>
              <a:rPr lang="en-US" dirty="0"/>
              <a:t> and </a:t>
            </a:r>
            <a:r>
              <a:rPr lang="en-US" b="1" dirty="0"/>
              <a:t>photodisintegration</a:t>
            </a:r>
            <a:r>
              <a:rPr lang="en-US" dirty="0"/>
              <a:t>. These processes become relevant only when the photon energy is very high, well above the diagnostic range. For example, in radiation therapy, where high-energy X-rays or proton beams are directed at tumors, pair production and photodisintegration play important roles. In that context, the goal is not diagnosis, but treatment — essentially using radiation to destroy tumor tissue.</a:t>
            </a:r>
          </a:p>
          <a:p>
            <a:endParaRPr lang="en-US" dirty="0"/>
          </a:p>
          <a:p>
            <a:r>
              <a:rPr lang="en-US" dirty="0"/>
              <a:t>So to summarize: in diagnostic radiology, photoelectric absorption and Compton scattering are the key effects. For therapeutic applications at higher energies, pair production and photodisintegration also come into play.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24</a:t>
            </a:fld>
            <a:endParaRPr lang="en-US"/>
          </a:p>
        </p:txBody>
      </p:sp>
    </p:spTree>
    <p:extLst>
      <p:ext uri="{BB962C8B-B14F-4D97-AF65-F5344CB8AC3E}">
        <p14:creationId xmlns:p14="http://schemas.microsoft.com/office/powerpoint/2010/main" val="3420213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Compton scattering has major implications for radiation protection.</a:t>
            </a:r>
          </a:p>
          <a:p>
            <a:endParaRPr lang="en-US" dirty="0"/>
          </a:p>
          <a:p>
            <a:r>
              <a:rPr lang="en-US" dirty="0"/>
              <a:t>When we use X-rays on a patient, most of the useful photons travel through the body and reach the detector to form the image. But many photons do not follow this direct path — instead, they are scattered in different directions. These scattered photons, especially those from </a:t>
            </a:r>
            <a:r>
              <a:rPr lang="en-US" b="1" dirty="0"/>
              <a:t>Compton scattering</a:t>
            </a:r>
            <a:r>
              <a:rPr lang="en-US" dirty="0"/>
              <a:t>, can expose people nearby.</a:t>
            </a:r>
          </a:p>
          <a:p>
            <a:endParaRPr lang="en-US" dirty="0"/>
          </a:p>
          <a:p>
            <a:r>
              <a:rPr lang="en-US" dirty="0"/>
              <a:t>That is why radiation protection is so critical. For patients, the exposure is usually occasional — maybe once a year, or only when necessary. But for radiologists and technicians working in X-ray rooms every day, the exposure could accumulate over time if they are not protected.</a:t>
            </a:r>
          </a:p>
          <a:p>
            <a:r>
              <a:rPr lang="en-US" dirty="0"/>
              <a:t>To minimize this risk, we use </a:t>
            </a:r>
            <a:r>
              <a:rPr lang="en-US" b="1" dirty="0"/>
              <a:t>lead shielding</a:t>
            </a:r>
            <a:r>
              <a:rPr lang="en-US" dirty="0"/>
              <a:t>, such as lead glass windows and lead aprons. These barriers absorb scattered radiation and protect staff from unnecessary dose. Without them, repeated daily exposure could become dangerous.</a:t>
            </a:r>
          </a:p>
          <a:p>
            <a:endParaRPr lang="en-US" dirty="0"/>
          </a:p>
          <a:p>
            <a:r>
              <a:rPr lang="en-US" dirty="0"/>
              <a:t>So, one of the key lessons is that while X-rays are extremely valuable for diagnosis, we must always use proper shielding and safety measures to protect healthcare workers.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25</a:t>
            </a:fld>
            <a:endParaRPr lang="en-US"/>
          </a:p>
        </p:txBody>
      </p:sp>
    </p:spTree>
    <p:extLst>
      <p:ext uri="{BB962C8B-B14F-4D97-AF65-F5344CB8AC3E}">
        <p14:creationId xmlns:p14="http://schemas.microsoft.com/office/powerpoint/2010/main" val="20038074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X-rays pass through biological tissue, they are progressively attenuated. This is a cumulative process: the number of photons decreases rapidly as the beam penetrates deeper.</a:t>
            </a:r>
          </a:p>
          <a:p>
            <a:endParaRPr lang="en-US" dirty="0"/>
          </a:p>
          <a:p>
            <a:r>
              <a:rPr lang="en-US" dirty="0"/>
              <a:t>You can think of the tissue as being made up of thin layers. Each layer absorbs a certain fraction of the incoming photons. A useful way to describe this is the </a:t>
            </a:r>
            <a:r>
              <a:rPr lang="en-US" b="1" dirty="0"/>
              <a:t>half-value layer</a:t>
            </a:r>
            <a:r>
              <a:rPr lang="en-US" dirty="0"/>
              <a:t> concept. Suppose you start with 1,000 X-ray photons. After passing through the first half-value layer, about half remain — 500 photons. After a second half-value layer of the same thickness, the number drops to about 250. After a few layers, only a small fraction of the original photons survive.</a:t>
            </a:r>
          </a:p>
          <a:p>
            <a:endParaRPr lang="en-US" dirty="0"/>
          </a:p>
          <a:p>
            <a:r>
              <a:rPr lang="en-US" dirty="0"/>
              <a:t>So attenuation is really a matter of probability: each layer has the same chance of absorbing a photon, and the result is an exponential reduction in the beam.</a:t>
            </a:r>
          </a:p>
          <a:p>
            <a:r>
              <a:rPr lang="en-US" dirty="0"/>
              <a:t>It’s also worth noting that X-ray imaging is not very efficient overall. In the tube, only about one percent of the electron energy is converted into usable X-ray photons — the rest is lost as heat. Then, after filtration and attenuation inside the patient, only a small percentage of the original photons actually reach the detector.</a:t>
            </a:r>
          </a:p>
          <a:p>
            <a:r>
              <a:rPr lang="en-US" dirty="0"/>
              <a:t>That’s why we need two things: </a:t>
            </a:r>
            <a:r>
              <a:rPr lang="en-US" b="1" dirty="0"/>
              <a:t>smart algorithms</a:t>
            </a:r>
            <a:r>
              <a:rPr lang="en-US" dirty="0"/>
              <a:t> to make the most of the limited data, and </a:t>
            </a:r>
            <a:r>
              <a:rPr lang="en-US" b="1" dirty="0"/>
              <a:t>highly sensitive detectors</a:t>
            </a:r>
            <a:r>
              <a:rPr lang="en-US" dirty="0"/>
              <a:t> to record even the relatively small number of photons that emerge.</a:t>
            </a:r>
          </a:p>
          <a:p>
            <a:endParaRPr lang="en-US" dirty="0"/>
          </a:p>
          <a:p>
            <a:r>
              <a:rPr lang="en-US" dirty="0"/>
              <a:t>So now you have the physical intuition. Next, we will introduce the mathematical description of attenuation — </a:t>
            </a:r>
            <a:r>
              <a:rPr lang="en-US" b="1" dirty="0"/>
              <a:t>Beer’s Law</a:t>
            </a:r>
            <a:r>
              <a:rPr lang="en-US" dirty="0"/>
              <a:t> — which provides a precise model for this exponential process.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26</a:t>
            </a:fld>
            <a:endParaRPr lang="en-US"/>
          </a:p>
        </p:txBody>
      </p:sp>
    </p:spTree>
    <p:extLst>
      <p:ext uri="{BB962C8B-B14F-4D97-AF65-F5344CB8AC3E}">
        <p14:creationId xmlns:p14="http://schemas.microsoft.com/office/powerpoint/2010/main" val="1373427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describe X-ray attenuation in a more quantitative way.</a:t>
            </a:r>
          </a:p>
          <a:p>
            <a:endParaRPr lang="en-US" dirty="0"/>
          </a:p>
          <a:p>
            <a:r>
              <a:rPr lang="en-US" dirty="0"/>
              <a:t>Imagine a beam of X-ray photons entering a small region of tissue. You can think of this region as a pixel, a tiny picture element made of uniform material. The number of photons that enter is what we call the input intensity. The number that comes out on the other side is the output intensity.</a:t>
            </a:r>
          </a:p>
          <a:p>
            <a:endParaRPr lang="en-US" dirty="0"/>
          </a:p>
          <a:p>
            <a:r>
              <a:rPr lang="en-US" dirty="0"/>
              <a:t>The relationship between the input and output depends on two key factors. First, the property of the material, which we describe using the linear attenuation coefficient, written as the Greek letter mu. Second, the thickness of the material, which we call delta x.</a:t>
            </a:r>
          </a:p>
          <a:p>
            <a:r>
              <a:rPr lang="en-US" dirty="0"/>
              <a:t>Putting this together, the output intensity equals the input intensity multiplied by an exponential decay term. In plain language, this means that as the X-ray beam passes through the tissue, the number of photons drops off exponentially with thickness.</a:t>
            </a:r>
          </a:p>
          <a:p>
            <a:r>
              <a:rPr lang="en-US" dirty="0"/>
              <a:t>This exponential law comes directly from solving a first-order differential equation. The idea is simple: if you look at a very thin layer, only a small fraction of the photons are absorbed, proportional to the thickness. Stack up many thin layers, and the result naturally becomes exponential.</a:t>
            </a:r>
          </a:p>
          <a:p>
            <a:r>
              <a:rPr lang="en-US" dirty="0"/>
              <a:t>In fact, this same mathematical behavior appears in many other fields — chemical reactions, radioactive decay, and even population growth or decline.</a:t>
            </a:r>
          </a:p>
          <a:p>
            <a:endParaRPr lang="en-US" dirty="0"/>
          </a:p>
          <a:p>
            <a:r>
              <a:rPr lang="en-US" dirty="0"/>
              <a:t>Now, in the human body, the situation is more complex because the X-ray beam usually passes through several tissues with different properties. In that case, the output is determined by the combined attenuation from all of them along the path.</a:t>
            </a:r>
          </a:p>
          <a:p>
            <a:r>
              <a:rPr lang="en-US" dirty="0"/>
              <a:t>This exponential attenuation law is fundamental to X-ray imaging. It is the mathematical backbone of both radiography and CT, because it precisely tells us how X-ray photons are reduced as they traverse the body.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27</a:t>
            </a:fld>
            <a:endParaRPr lang="en-US"/>
          </a:p>
        </p:txBody>
      </p:sp>
    </p:spTree>
    <p:extLst>
      <p:ext uri="{BB962C8B-B14F-4D97-AF65-F5344CB8AC3E}">
        <p14:creationId xmlns:p14="http://schemas.microsoft.com/office/powerpoint/2010/main" val="1443944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extend the exponential attenuation model to the case where the X-ray beam passes through multiple elements along its path.</a:t>
            </a:r>
          </a:p>
          <a:p>
            <a:endParaRPr lang="en-US" dirty="0"/>
          </a:p>
          <a:p>
            <a:r>
              <a:rPr lang="en-US" dirty="0"/>
              <a:t>Suppose the beam is divided into many small steps. For each step, there is a local attenuation coefficient and a thickness. When we add up all of these contributions, we arrive at a cumulative relationship.</a:t>
            </a:r>
          </a:p>
          <a:p>
            <a:r>
              <a:rPr lang="en-US" dirty="0"/>
              <a:t>This summation has a special name: we call it a </a:t>
            </a:r>
            <a:r>
              <a:rPr lang="en-US" i="1" dirty="0"/>
              <a:t>ray-sum</a:t>
            </a:r>
            <a:r>
              <a:rPr lang="en-US" dirty="0"/>
              <a:t>. The term simply means we are summing up contributions along a single ray of X-rays as it travels through the object.</a:t>
            </a:r>
          </a:p>
          <a:p>
            <a:endParaRPr lang="en-US" dirty="0"/>
          </a:p>
          <a:p>
            <a:r>
              <a:rPr lang="en-US" dirty="0"/>
              <a:t>Now, notice what is known and what is unknown. The thickness of each element is something we set in the model. What we don’t know are the attenuation coefficients themselves — those are the values we are trying to determine. So, what we really have is a linear combination of unknowns. That’s why this is described as a linear system.</a:t>
            </a:r>
          </a:p>
          <a:p>
            <a:endParaRPr lang="en-US" dirty="0"/>
          </a:p>
          <a:p>
            <a:r>
              <a:rPr lang="en-US" dirty="0"/>
              <a:t>On the other side of the equation, you see a logarithm. Taking the natural logarithm is just a mathematical way of undoing the exponential law we started with. This step allows us to link the unknown attenuation values inside the body with quantities we can actually measure.</a:t>
            </a:r>
          </a:p>
          <a:p>
            <a:r>
              <a:rPr lang="en-US" dirty="0"/>
              <a:t>Think about it: the input intensity is known because we generate and calibrate the X-ray beam. The output intensity is measured directly by the detector. The ratio of the two gives us a measurable value, and taking the logarithm turns it into the sum of attenuation along the path.</a:t>
            </a:r>
          </a:p>
          <a:p>
            <a:r>
              <a:rPr lang="en-US" dirty="0"/>
              <a:t>If we make the elements smaller and smaller, the discrete sum becomes a continuous integral. In other words, in the limit, what we measure is a line integral of the attenuation coefficient along the path of the X-ray.</a:t>
            </a:r>
          </a:p>
          <a:p>
            <a:endParaRPr lang="en-US" dirty="0"/>
          </a:p>
          <a:p>
            <a:r>
              <a:rPr lang="en-US" dirty="0"/>
              <a:t>This is the key principle: with X-rays, we do not directly measure the attenuation at each point inside the body. Instead, we measure ray-sums — overlapping signals that represent line integrals. By collecting many such measurements from different angles, we can mathematically reconstruct the image.</a:t>
            </a:r>
          </a:p>
          <a:p>
            <a:r>
              <a:rPr lang="en-US" dirty="0"/>
              <a:t>So this linear equation forms the bridge between the unknown interior of the body and the measurable data at the detector.</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28</a:t>
            </a:fld>
            <a:endParaRPr lang="en-US"/>
          </a:p>
        </p:txBody>
      </p:sp>
    </p:spTree>
    <p:extLst>
      <p:ext uri="{BB962C8B-B14F-4D97-AF65-F5344CB8AC3E}">
        <p14:creationId xmlns:p14="http://schemas.microsoft.com/office/powerpoint/2010/main" val="4687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discussed how X-rays are attenuated as they pass through tissue. </a:t>
            </a:r>
          </a:p>
          <a:p>
            <a:endParaRPr lang="en-US" dirty="0"/>
          </a:p>
          <a:p>
            <a:r>
              <a:rPr lang="en-US" dirty="0"/>
              <a:t>Now let’s see how this attenuation creates </a:t>
            </a:r>
            <a:r>
              <a:rPr lang="en-US" b="1" dirty="0"/>
              <a:t>contrast</a:t>
            </a:r>
            <a:r>
              <a:rPr lang="en-US" dirty="0"/>
              <a:t> in an image. Imagine a piece of tissue that is mostly uniform, but with a small bump or nodule inside it. The X-ray beam passing through the normal tissue travels a distance x. </a:t>
            </a:r>
          </a:p>
          <a:p>
            <a:r>
              <a:rPr lang="en-US" dirty="0"/>
              <a:t>Its signal is attenuated according to the exponential law:</a:t>
            </a:r>
          </a:p>
          <a:p>
            <a:r>
              <a:rPr lang="en-US" b="1" dirty="0"/>
              <a:t>A = N naught e to the power of minus μ x.</a:t>
            </a:r>
            <a:endParaRPr lang="en-US" dirty="0"/>
          </a:p>
          <a:p>
            <a:r>
              <a:rPr lang="en-US" dirty="0"/>
              <a:t>Now consider the ray that passes through the nodule. This ray travels an additional thickness, z. Its output is therefore:</a:t>
            </a:r>
          </a:p>
          <a:p>
            <a:r>
              <a:rPr lang="en-US" b="1" dirty="0"/>
              <a:t>B = N naught e to the power of minus μ (x plus z).</a:t>
            </a:r>
            <a:endParaRPr lang="en-US" dirty="0"/>
          </a:p>
          <a:p>
            <a:r>
              <a:rPr lang="en-US" dirty="0"/>
              <a:t>The </a:t>
            </a:r>
            <a:r>
              <a:rPr lang="en-US" b="1" dirty="0"/>
              <a:t>contrast</a:t>
            </a:r>
            <a:r>
              <a:rPr lang="en-US" dirty="0"/>
              <a:t> is defined as the difference between the normal signal and the signal through the nodule, divided by the normal signal. Doing the math, we find:</a:t>
            </a:r>
          </a:p>
          <a:p>
            <a:r>
              <a:rPr lang="en-US" b="1" dirty="0"/>
              <a:t>Contrast = 1 minus e to the power of minus μ z.</a:t>
            </a:r>
            <a:endParaRPr lang="en-US" dirty="0"/>
          </a:p>
          <a:p>
            <a:r>
              <a:rPr lang="en-US" dirty="0"/>
              <a:t>Notice that the contrast depends only on μ, the attenuation coefficient, and z, the extra thickness of the nodule.</a:t>
            </a:r>
          </a:p>
          <a:p>
            <a:endParaRPr lang="en-US" dirty="0"/>
          </a:p>
          <a:p>
            <a:r>
              <a:rPr lang="en-US" dirty="0"/>
              <a:t>For example, if the nodule is 1 centimeter thick, and μ equals 1 per centimeter, then the contrast comes out to about </a:t>
            </a:r>
            <a:r>
              <a:rPr lang="en-US" b="1" dirty="0"/>
              <a:t>63 percent</a:t>
            </a:r>
            <a:r>
              <a:rPr lang="en-US" dirty="0"/>
              <a:t>. But in real soft tissue, μ is much smaller, closer to 0.2 per centimeter. In that case, the contrast becomes significantly lower, making small nodules much harder to detect.</a:t>
            </a:r>
          </a:p>
          <a:p>
            <a:endParaRPr lang="en-US" dirty="0"/>
          </a:p>
          <a:p>
            <a:r>
              <a:rPr lang="en-US" dirty="0"/>
              <a:t>This simple example shows the mechanism of attenuation contrast: the difference in signal arises because one path is slightly longer or passes through tissue with different attenuation properties. But in soft tissues, where μ values are close together, contrast can be very limited — and that is why techniques like contrast agents or advanced imaging methods are often necessary.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29</a:t>
            </a:fld>
            <a:endParaRPr lang="en-US"/>
          </a:p>
        </p:txBody>
      </p:sp>
    </p:spTree>
    <p:extLst>
      <p:ext uri="{BB962C8B-B14F-4D97-AF65-F5344CB8AC3E}">
        <p14:creationId xmlns:p14="http://schemas.microsoft.com/office/powerpoint/2010/main" val="31026462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course, you can create a summary poster for X-ray. It would be a nice exercise to build your own poster that highlights the main points of each modality. Of course, the poster I made for my graduate class goes much deeper, with governing equations. But here, for the undergraduate level, our goal is to provide a clear and introductory exposure.</a:t>
            </a:r>
          </a:p>
          <a:p>
            <a:endParaRPr lang="en-US" dirty="0"/>
          </a:p>
          <a:p>
            <a:r>
              <a:rPr lang="en-US" dirty="0"/>
              <a:t>So today, let me give you an outline. I think it’s always good to start with a roadmap, so you know where we are heading. For X-ray imaging, I’ll use this outline format to guide our discussion.</a:t>
            </a:r>
          </a:p>
          <a:p>
            <a:r>
              <a:rPr lang="en-US" dirty="0"/>
              <a:t>We will cover three fundamental aspects: the </a:t>
            </a:r>
            <a:r>
              <a:rPr lang="en-US" b="1" dirty="0"/>
              <a:t>source</a:t>
            </a:r>
            <a:r>
              <a:rPr lang="en-US" dirty="0"/>
              <a:t>, the </a:t>
            </a:r>
            <a:r>
              <a:rPr lang="en-US" b="1" dirty="0"/>
              <a:t>attenuation</a:t>
            </a:r>
            <a:r>
              <a:rPr lang="en-US" dirty="0"/>
              <a:t>, and the </a:t>
            </a:r>
            <a:r>
              <a:rPr lang="en-US" b="1" dirty="0"/>
              <a:t>detector</a:t>
            </a:r>
            <a:r>
              <a:rPr lang="en-US" dirty="0"/>
              <a:t>. This sequence is very logical. First, you need an X-ray source. Without a source, nothing begins — it’s like trying to cook without rice. Next, those X-rays must interact with the human body. If there is no interaction, the photons just pass through like air, and we gain no information. If the body absorbs all the X-rays completely, again, no information escapes. The useful case is partial absorption: different tissues absorb X-rays to different degrees. That difference creates contrast, and contrast is what carries the diagnostic information.</a:t>
            </a:r>
          </a:p>
          <a:p>
            <a:endParaRPr lang="en-US" dirty="0"/>
          </a:p>
          <a:p>
            <a:r>
              <a:rPr lang="en-US" dirty="0"/>
              <a:t>Finally, we need a detector to capture that information. The X-ray photons that escape the body must be recorded so that we can reconstruct an image. So in summary, the imaging chain has three main parts: the source, the interaction with the body, and the detector. Together, they form the foundation of X-ray radiography.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1463822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summarize the X-ray measurement model, which is one of the most important concepts. That’s why I’ve marked this slide with the largest red diamond.</a:t>
            </a:r>
          </a:p>
          <a:p>
            <a:endParaRPr lang="en-US" dirty="0"/>
          </a:p>
          <a:p>
            <a:r>
              <a:rPr lang="en-US" dirty="0"/>
              <a:t>Let’s begin with the </a:t>
            </a:r>
            <a:r>
              <a:rPr lang="en-US" b="1" dirty="0"/>
              <a:t>monochromatic model</a:t>
            </a:r>
            <a:r>
              <a:rPr lang="en-US" dirty="0"/>
              <a:t>. Here, we assume the X-ray beam consists of photons all having the same energy. That’s an idealization, but it helps us understand the basics. In this case, the incoming intensity, I naught, is attenuated according to Beer's law. The output, which we call I-g, is simply I naught times e to the power of minus the line integral of μ along the path. This means the measured signal is directly linked to the cumulative attenuation along the ray.</a:t>
            </a:r>
          </a:p>
          <a:p>
            <a:r>
              <a:rPr lang="en-US" dirty="0"/>
              <a:t>If you know the input I naught and measure the output I-g, then by taking the logarithm, you recover the line integral of the attenuation coefficient. That’s the foundation of reconstruction in X-ray imaging and CT.</a:t>
            </a:r>
          </a:p>
          <a:p>
            <a:endParaRPr lang="en-US" dirty="0"/>
          </a:p>
          <a:p>
            <a:r>
              <a:rPr lang="en-US" dirty="0"/>
              <a:t>But in reality, things are more complicated. An actual X-ray tube does not produce a single energy — it generates a </a:t>
            </a:r>
            <a:r>
              <a:rPr lang="en-US" b="1" dirty="0"/>
              <a:t>spectrum</a:t>
            </a:r>
            <a:r>
              <a:rPr lang="en-US" dirty="0"/>
              <a:t> of energies. The detector, in most systems today, does not separate them. Instead, it integrates the total energy deposited, whether from soft X-rays or hard X-rays.</a:t>
            </a:r>
          </a:p>
          <a:p>
            <a:r>
              <a:rPr lang="en-US" dirty="0"/>
              <a:t>That leads us to the </a:t>
            </a:r>
            <a:r>
              <a:rPr lang="en-US" b="1" dirty="0"/>
              <a:t>polychromatic model</a:t>
            </a:r>
            <a:r>
              <a:rPr lang="en-US" dirty="0"/>
              <a:t>. In this case, we must integrate over the entire energy spectrum. For each energy, attenuation follows the exponential law, but the detector sums over all energies together. The result is still a single number — a grayscale intensity — but it is a weighted sum across the energy distribution.</a:t>
            </a:r>
          </a:p>
          <a:p>
            <a:endParaRPr lang="en-US" dirty="0"/>
          </a:p>
          <a:p>
            <a:r>
              <a:rPr lang="en-US" dirty="0"/>
              <a:t>So, the monochromatic model is simple and idealized, while the polychromatic model describes the true measurement process in clinical CT scanners. And this distinction is very important — it explains why certain artifacts, like beam hardening, occur in practice.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30</a:t>
            </a:fld>
            <a:endParaRPr lang="en-US"/>
          </a:p>
        </p:txBody>
      </p:sp>
    </p:spTree>
    <p:extLst>
      <p:ext uri="{BB962C8B-B14F-4D97-AF65-F5344CB8AC3E}">
        <p14:creationId xmlns:p14="http://schemas.microsoft.com/office/powerpoint/2010/main" val="36695130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994728" y="3257550"/>
            <a:ext cx="7957820" cy="3086100"/>
          </a:xfrm>
          <a:prstGeom prst="rect">
            <a:avLst/>
          </a:prstGeom>
        </p:spPr>
        <p:txBody>
          <a:bodyPr/>
          <a:lstStyle/>
          <a:p>
            <a:r>
              <a:rPr lang="en-US" dirty="0"/>
              <a:t>A very important concept in X-ray imaging is the </a:t>
            </a:r>
            <a:r>
              <a:rPr lang="en-US" b="1" dirty="0"/>
              <a:t>K-edge</a:t>
            </a:r>
            <a:r>
              <a:rPr lang="en-US" dirty="0"/>
              <a:t> of the linear attenuation coefficient.</a:t>
            </a:r>
          </a:p>
          <a:p>
            <a:endParaRPr lang="en-US" dirty="0"/>
          </a:p>
          <a:p>
            <a:r>
              <a:rPr lang="en-US" dirty="0"/>
              <a:t>Now remember, μ — the attenuation coefficient — is not a single fixed number. It depends strongly on the energy of the X-rays. In general, as energy increases, X-rays penetrate more easily, so the attenuation coefficient gradually decreases.</a:t>
            </a:r>
          </a:p>
          <a:p>
            <a:endParaRPr lang="en-US" dirty="0"/>
          </a:p>
          <a:p>
            <a:r>
              <a:rPr lang="en-US" dirty="0"/>
              <a:t>But at certain energies, something special happens. When the X-ray energy becomes high enough to knock out inner-shell electrons — specifically, K-shell electrons — the attenuation suddenly increases. This produces a sharp jump in the attenuation curve, known as the </a:t>
            </a:r>
            <a:r>
              <a:rPr lang="en-US" b="1" dirty="0"/>
              <a:t>K-edge</a:t>
            </a:r>
            <a:r>
              <a:rPr lang="en-US" dirty="0"/>
              <a:t>.</a:t>
            </a:r>
          </a:p>
          <a:p>
            <a:r>
              <a:rPr lang="en-US" dirty="0"/>
              <a:t>This feature is element-specific. Each element has its own characteristic K-edge energy. For example, in gold, the K-edge occurs at about </a:t>
            </a:r>
            <a:r>
              <a:rPr lang="en-US" b="1" dirty="0"/>
              <a:t>80.7 keV</a:t>
            </a:r>
            <a:r>
              <a:rPr lang="en-US" dirty="0"/>
              <a:t>. That means if the X-ray photon energy just crosses this threshold, gold absorbs much more strongly due to the photoelectric effect.</a:t>
            </a:r>
          </a:p>
          <a:p>
            <a:r>
              <a:rPr lang="en-US" dirty="0"/>
              <a:t>This is very powerful because it allows us to do </a:t>
            </a:r>
            <a:r>
              <a:rPr lang="en-US" b="1" dirty="0"/>
              <a:t>chemically specific imaging</a:t>
            </a:r>
            <a:r>
              <a:rPr lang="en-US" dirty="0"/>
              <a:t>. If we use detectors that can resolve X-ray energy, we can identify where particular elements are present based on their K-edge signatures. This opens the door to </a:t>
            </a:r>
            <a:r>
              <a:rPr lang="en-US" b="1" dirty="0"/>
              <a:t>material decomposition</a:t>
            </a:r>
            <a:r>
              <a:rPr lang="en-US" dirty="0"/>
              <a:t> and even </a:t>
            </a:r>
            <a:r>
              <a:rPr lang="en-US" b="1" dirty="0"/>
              <a:t>molecular-level imaging</a:t>
            </a:r>
            <a:r>
              <a:rPr lang="en-US" dirty="0"/>
              <a:t>.</a:t>
            </a:r>
          </a:p>
          <a:p>
            <a:endParaRPr lang="en-US" dirty="0"/>
          </a:p>
          <a:p>
            <a:r>
              <a:rPr lang="en-US" dirty="0"/>
              <a:t>In current hospital CT systems, detectors typically integrate over all energies. That’s like measuring the total area under the attenuation curve — you get a grayscale value, but not the details of the energy dependence. However, with modern </a:t>
            </a:r>
            <a:r>
              <a:rPr lang="en-US" b="1" dirty="0"/>
              <a:t>energy-sensitive detectors</a:t>
            </a:r>
            <a:r>
              <a:rPr lang="en-US" dirty="0"/>
              <a:t>, we can directly measure the shape of the curve. That means we can distinguish materials that would otherwise look similar in a conventional CT scan.</a:t>
            </a:r>
          </a:p>
          <a:p>
            <a:r>
              <a:rPr lang="en-US" dirty="0"/>
              <a:t>This concept is especially important for </a:t>
            </a:r>
            <a:r>
              <a:rPr lang="en-US" b="1" dirty="0"/>
              <a:t>contrast agents</a:t>
            </a:r>
            <a:r>
              <a:rPr lang="en-US" dirty="0"/>
              <a:t>. Elements like iodine, gadolinium, and gold nanoparticles all have distinct K-edges. With energy-resolved imaging, we can separate their signals, perform quantitative mapping, and even design targeted nanoparticle-based contrast agents for advanced molecular imaging.</a:t>
            </a:r>
          </a:p>
          <a:p>
            <a:endParaRPr lang="en-US" dirty="0"/>
          </a:p>
          <a:p>
            <a:r>
              <a:rPr lang="en-US" dirty="0"/>
              <a:t>So the K-edge is not just a physics detail — it’s the foundation for the future of </a:t>
            </a:r>
            <a:r>
              <a:rPr lang="en-US" b="1" dirty="0"/>
              <a:t>spectral CT and molecular X-ray imaging</a:t>
            </a:r>
            <a:r>
              <a:rPr lang="en-US" dirty="0"/>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a:xfrm>
            <a:off x="5634487" y="6513910"/>
            <a:ext cx="4310486" cy="342900"/>
          </a:xfrm>
          <a:prstGeom prst="rect">
            <a:avLst/>
          </a:prstGeom>
        </p:spPr>
        <p:txBody>
          <a:bodyPr/>
          <a:lstStyle/>
          <a:p>
            <a:pPr>
              <a:defRPr/>
            </a:pPr>
            <a:fld id="{C3BB65A7-A2A9-4CCA-8C12-5843E3599438}" type="slidenum">
              <a:rPr lang="zh-CN" altLang="en-US" smtClean="0"/>
              <a:pPr>
                <a:defRPr/>
              </a:pPr>
              <a:t>31</a:t>
            </a:fld>
            <a:endParaRPr lang="zh-CN" altLang="en-US"/>
          </a:p>
        </p:txBody>
      </p:sp>
    </p:spTree>
    <p:extLst>
      <p:ext uri="{BB962C8B-B14F-4D97-AF65-F5344CB8AC3E}">
        <p14:creationId xmlns:p14="http://schemas.microsoft.com/office/powerpoint/2010/main" val="853450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contrast agents take advantage of the K-edge effect we just discussed.</a:t>
            </a:r>
          </a:p>
          <a:p>
            <a:r>
              <a:rPr lang="en-US" dirty="0"/>
              <a:t>On this plot, we see the mass attenuation curves for different substances: lipid, water, bone, iodine, gadolinium, and gold. Notice that lipid, water, and bone have smooth curves that gradually decrease as energy increases. Without extra information, their signals can overlap, and it’s very difficult to tell them apart.</a:t>
            </a:r>
          </a:p>
          <a:p>
            <a:endParaRPr lang="en-US" dirty="0"/>
          </a:p>
          <a:p>
            <a:r>
              <a:rPr lang="en-US" dirty="0"/>
              <a:t>But look closely at iodine, gadolinium, and gold. Each has a </a:t>
            </a:r>
            <a:r>
              <a:rPr lang="en-US" b="1" dirty="0"/>
              <a:t>sharp jump</a:t>
            </a:r>
            <a:r>
              <a:rPr lang="en-US" dirty="0"/>
              <a:t> in attenuation at its characteristic K-edge energy. Iodine has its edge at about 33 keV, gadolinium around 50 keV, and gold at about 80 keV. These discontinuities are like chemical “fingerprints.”</a:t>
            </a:r>
          </a:p>
          <a:p>
            <a:r>
              <a:rPr lang="en-US" dirty="0"/>
              <a:t>If your detector simply integrates all energies, you cannot distinguish whether the bright signal you see comes from iodine, or from gold, or even a mixture of bone and water. But if you can measure the attenuation </a:t>
            </a:r>
            <a:r>
              <a:rPr lang="en-US" b="1" dirty="0"/>
              <a:t>as a function of energy</a:t>
            </a:r>
            <a:r>
              <a:rPr lang="en-US" dirty="0"/>
              <a:t> — in other words, if you can see the shape of this curve — then you can identify which element is responsible.</a:t>
            </a:r>
          </a:p>
          <a:p>
            <a:endParaRPr lang="en-US" dirty="0"/>
          </a:p>
          <a:p>
            <a:r>
              <a:rPr lang="en-US" dirty="0"/>
              <a:t>This is the basis of </a:t>
            </a:r>
            <a:r>
              <a:rPr lang="en-US" b="1" dirty="0"/>
              <a:t>K-edge imaging</a:t>
            </a:r>
            <a:r>
              <a:rPr lang="en-US" dirty="0"/>
              <a:t>. By designing energy-sensitive detectors, we can separate the signals of different contrast agents. Clinically, iodine is already the most common CT contrast agent. Gadolinium, which is widely used in MRI, can also be detected in spectral CT. And gold nanoparticles are being investigated for advanced applications, including molecular imaging and drug delivery, because of their strong K-edge at higher energies.</a:t>
            </a:r>
          </a:p>
          <a:p>
            <a:endParaRPr lang="en-US" dirty="0"/>
          </a:p>
          <a:p>
            <a:r>
              <a:rPr lang="en-US" dirty="0"/>
              <a:t>So the key message here is: traditional CT shows only grayscale intensity, but </a:t>
            </a:r>
            <a:r>
              <a:rPr lang="en-US" b="1" dirty="0"/>
              <a:t>spectral CT</a:t>
            </a:r>
            <a:r>
              <a:rPr lang="en-US" dirty="0"/>
              <a:t> can unlock these curves and make imaging chemically specific. That allows us not only to see anatomy, but also to distinguish materials and track contrast agents at the molecular level.</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32</a:t>
            </a:fld>
            <a:endParaRPr lang="en-US"/>
          </a:p>
        </p:txBody>
      </p:sp>
    </p:spTree>
    <p:extLst>
      <p:ext uri="{BB962C8B-B14F-4D97-AF65-F5344CB8AC3E}">
        <p14:creationId xmlns:p14="http://schemas.microsoft.com/office/powerpoint/2010/main" val="13295540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final part of today’s lecture — the </a:t>
            </a:r>
            <a:r>
              <a:rPr lang="en-US" b="1" dirty="0"/>
              <a:t>X-ray detector</a:t>
            </a:r>
            <a:r>
              <a:rPr lang="en-US" dirty="0"/>
              <a:t>.</a:t>
            </a:r>
          </a:p>
          <a:p>
            <a:endParaRPr lang="en-US" dirty="0"/>
          </a:p>
          <a:p>
            <a:r>
              <a:rPr lang="en-US" dirty="0"/>
              <a:t>In your textbook, you will see quite a bit of discussion about traditional film and early detection methods. Those are historically important, and I encourage you to read them so you have general knowledge. But in practice, those methods are now outdated. What really matters for us is how X-rays are detected in </a:t>
            </a:r>
            <a:r>
              <a:rPr lang="en-US" b="1" dirty="0"/>
              <a:t>modern CT scanners</a:t>
            </a:r>
            <a:r>
              <a:rPr lang="en-US" dirty="0"/>
              <a:t> and what technologies are shaping the </a:t>
            </a:r>
            <a:r>
              <a:rPr lang="en-US" b="1" dirty="0"/>
              <a:t>future of X-ray imaging</a:t>
            </a:r>
            <a:r>
              <a:rPr lang="en-US" dirty="0"/>
              <a:t>.</a:t>
            </a:r>
          </a:p>
          <a:p>
            <a:r>
              <a:rPr lang="en-US" dirty="0"/>
              <a:t>Modern detectors are digital. They convert incoming X-ray photons into electrical signals that can be processed by the computer. And today, there are </a:t>
            </a:r>
            <a:r>
              <a:rPr lang="en-US" b="1" dirty="0"/>
              <a:t>two main classes of detector technologies</a:t>
            </a:r>
            <a:r>
              <a:rPr lang="en-US" dirty="0"/>
              <a:t> that you should understand:</a:t>
            </a:r>
          </a:p>
          <a:p>
            <a:endParaRPr lang="en-US" b="1" dirty="0"/>
          </a:p>
          <a:p>
            <a:r>
              <a:rPr lang="en-US" b="1" dirty="0"/>
              <a:t>Energy-integrating detectors</a:t>
            </a:r>
            <a:r>
              <a:rPr lang="en-US" dirty="0"/>
              <a:t> — This is the technology used in nearly all current CT scanners. They simply collect all the incoming photons and integrate their total energy. Whether a photon has high energy or low energy, the detector just sums them up. That gives us grayscale images — the kind you are familiar with in clinical CT. A variation of this is </a:t>
            </a:r>
            <a:r>
              <a:rPr lang="en-US" b="1" dirty="0"/>
              <a:t>dual-energy imaging</a:t>
            </a:r>
            <a:r>
              <a:rPr lang="en-US" dirty="0"/>
              <a:t>, where two different energy spectra are used to give some limited energy discrimination. Dual-energy CT is already widely applied, for example, to distinguish iodine contrast from calcium.</a:t>
            </a:r>
          </a:p>
          <a:p>
            <a:r>
              <a:rPr lang="en-US" b="1" dirty="0"/>
              <a:t>Photon-counting detectors</a:t>
            </a:r>
            <a:r>
              <a:rPr lang="en-US" dirty="0"/>
              <a:t> — This is the emerging, next-generation technology. Instead of summing all energies together, photon-counting detectors measure each incoming photon individually and record its energy. That means they can separate photons into different energy bins, giving us spectral information. With this approach, we can do material decomposition, K-edge imaging, and molecular-level X-ray imaging, which we just discussed with gold and gadolinium.</a:t>
            </a:r>
          </a:p>
          <a:p>
            <a:endParaRPr lang="en-US" dirty="0"/>
          </a:p>
          <a:p>
            <a:r>
              <a:rPr lang="en-US" dirty="0"/>
              <a:t>So, to summarize: energy-integrating detectors are the current standard, while photon-counting detectors represent the future. They promise higher resolution, lower dose, and much richer information content.</a:t>
            </a:r>
          </a:p>
          <a:p>
            <a:r>
              <a:rPr lang="en-US" dirty="0"/>
              <a:t>This transition from energy integration to photon counting is one of the most exciting directions in X-ray imaging research and clinical translation.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33</a:t>
            </a:fld>
            <a:endParaRPr lang="en-US"/>
          </a:p>
        </p:txBody>
      </p:sp>
    </p:spTree>
    <p:extLst>
      <p:ext uri="{BB962C8B-B14F-4D97-AF65-F5344CB8AC3E}">
        <p14:creationId xmlns:p14="http://schemas.microsoft.com/office/powerpoint/2010/main" val="4905039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Energy-integrating detectors are the most common, practical, and mature technology used in modern CT scanners. </a:t>
            </a:r>
          </a:p>
          <a:p>
            <a:endParaRPr lang="en-US" dirty="0"/>
          </a:p>
          <a:p>
            <a:r>
              <a:rPr lang="en-US" dirty="0"/>
              <a:t>Their principle is very simple: they collect the </a:t>
            </a:r>
            <a:r>
              <a:rPr lang="en-US" b="1" dirty="0"/>
              <a:t>total energy</a:t>
            </a:r>
            <a:r>
              <a:rPr lang="en-US" dirty="0"/>
              <a:t> deposited by all X-ray photons that arrive at the detector element. It doesn’t matter whether the incoming photons are high-energy or low-energy — in the end, they are all added together.</a:t>
            </a:r>
          </a:p>
          <a:p>
            <a:endParaRPr lang="en-US" dirty="0"/>
          </a:p>
          <a:p>
            <a:r>
              <a:rPr lang="en-US" dirty="0"/>
              <a:t>Now, this technology works in </a:t>
            </a:r>
            <a:r>
              <a:rPr lang="en-US" b="1" dirty="0"/>
              <a:t>two modes</a:t>
            </a:r>
            <a:r>
              <a:rPr lang="en-US" dirty="0"/>
              <a:t>:</a:t>
            </a:r>
          </a:p>
          <a:p>
            <a:r>
              <a:rPr lang="en-US" b="1" dirty="0"/>
              <a:t>Indirect mode</a:t>
            </a:r>
            <a:br>
              <a:rPr lang="en-US" dirty="0"/>
            </a:br>
            <a:r>
              <a:rPr lang="en-US" dirty="0"/>
              <a:t>In indirect mode, the X-ray photons first pass through a layer of material called a </a:t>
            </a:r>
            <a:r>
              <a:rPr lang="en-US" b="1" dirty="0"/>
              <a:t>phosphor</a:t>
            </a:r>
            <a:r>
              <a:rPr lang="en-US" dirty="0"/>
              <a:t>, such as cesium iodide. The phosphor absorbs the X-ray energy and converts it into visible light. Each X-ray photon produces many visible light photons. These visible photons then strike a photodiode layer, which converts the light into an electrical current. The current is then read out by the circuit. In this process, higher-energy X-ray photons produce more visible light, but once converted to charge, all signals are summed together. That’s why this method is called </a:t>
            </a:r>
            <a:r>
              <a:rPr lang="en-US" b="1" dirty="0"/>
              <a:t>energy integrating</a:t>
            </a:r>
            <a:r>
              <a:rPr lang="en-US" dirty="0"/>
              <a:t> or sometimes </a:t>
            </a:r>
            <a:r>
              <a:rPr lang="en-US" b="1" dirty="0"/>
              <a:t>current integrating</a:t>
            </a:r>
            <a:r>
              <a:rPr lang="en-US" dirty="0"/>
              <a:t>.</a:t>
            </a:r>
          </a:p>
          <a:p>
            <a:endParaRPr lang="en-US" b="1" dirty="0"/>
          </a:p>
          <a:p>
            <a:r>
              <a:rPr lang="en-US" b="1" dirty="0"/>
              <a:t>Direct mode</a:t>
            </a:r>
            <a:br>
              <a:rPr lang="en-US" dirty="0"/>
            </a:br>
            <a:r>
              <a:rPr lang="en-US" dirty="0"/>
              <a:t>In direct mode, there is no intermediate light conversion. Instead, the X-rays interact directly with a semiconductor material, such as amorphous selenium. The X-ray photons generate electron-hole pairs in the material. Under a high-voltage bias, these charges are separated and collected as an electrical current. Again, the detector integrates all charges into one signal, which represents the </a:t>
            </a:r>
            <a:r>
              <a:rPr lang="en-US" b="1" dirty="0"/>
              <a:t>total X-ray energy</a:t>
            </a:r>
            <a:r>
              <a:rPr lang="en-US" dirty="0"/>
              <a:t> deposited.</a:t>
            </a:r>
          </a:p>
          <a:p>
            <a:r>
              <a:rPr lang="en-US" dirty="0"/>
              <a:t>So in both indirect and direct modes, the detector does not distinguish between high- and low-energy photons. It simply reports a single number, proportional to the </a:t>
            </a:r>
            <a:r>
              <a:rPr lang="en-US" b="1" dirty="0"/>
              <a:t>total energy</a:t>
            </a:r>
            <a:r>
              <a:rPr lang="en-US" dirty="0"/>
              <a:t> of all photons that passed through the patient. This gives us the grayscale images we are familiar with in clinical CT.</a:t>
            </a:r>
          </a:p>
          <a:p>
            <a:endParaRPr lang="en-US" dirty="0"/>
          </a:p>
          <a:p>
            <a:r>
              <a:rPr lang="en-US" dirty="0"/>
              <a:t>This approach is robust, efficient, and reliable — and it has been the backbone of medical CT imaging for decades.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34</a:t>
            </a:fld>
            <a:endParaRPr lang="en-US"/>
          </a:p>
        </p:txBody>
      </p:sp>
    </p:spTree>
    <p:extLst>
      <p:ext uri="{BB962C8B-B14F-4D97-AF65-F5344CB8AC3E}">
        <p14:creationId xmlns:p14="http://schemas.microsoft.com/office/powerpoint/2010/main" val="566113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an important concept in X-ray imaging: the </a:t>
            </a:r>
            <a:r>
              <a:rPr lang="en-US" b="1" dirty="0"/>
              <a:t>anti-scatter grid</a:t>
            </a:r>
            <a:r>
              <a:rPr lang="en-US" dirty="0"/>
              <a:t>.</a:t>
            </a:r>
          </a:p>
          <a:p>
            <a:endParaRPr lang="en-US" dirty="0"/>
          </a:p>
          <a:p>
            <a:r>
              <a:rPr lang="en-US" dirty="0"/>
              <a:t>As we discussed earlier, when X-rays interact with the body, two main processes occur — </a:t>
            </a:r>
            <a:r>
              <a:rPr lang="en-US" b="1" dirty="0"/>
              <a:t>photoelectric absorption</a:t>
            </a:r>
            <a:r>
              <a:rPr lang="en-US" dirty="0"/>
              <a:t> and </a:t>
            </a:r>
            <a:r>
              <a:rPr lang="en-US" b="1" dirty="0"/>
              <a:t>scattering</a:t>
            </a:r>
            <a:r>
              <a:rPr lang="en-US" dirty="0"/>
              <a:t>. In medical X-rays, scattering is very common. That means many photons change direction inside the body and then try to reach the detector from different angles. </a:t>
            </a:r>
          </a:p>
          <a:p>
            <a:endParaRPr lang="en-US" dirty="0"/>
          </a:p>
          <a:p>
            <a:r>
              <a:rPr lang="en-US" dirty="0"/>
              <a:t>But here’s the problem: what we really want to measure is the </a:t>
            </a:r>
            <a:r>
              <a:rPr lang="en-US" b="1" dirty="0"/>
              <a:t>primary beam</a:t>
            </a:r>
            <a:r>
              <a:rPr lang="en-US" dirty="0"/>
              <a:t> — the photons that travel straight along the original X-ray path. These are the photons that contain the true line integral information we need for accurate imaging. If scattered photons are also recorded, they blur the image and reduce contrast.</a:t>
            </a:r>
          </a:p>
          <a:p>
            <a:endParaRPr lang="en-US" dirty="0"/>
          </a:p>
          <a:p>
            <a:r>
              <a:rPr lang="en-US" dirty="0"/>
              <a:t>To solve this, we use an </a:t>
            </a:r>
            <a:r>
              <a:rPr lang="en-US" b="1" dirty="0"/>
              <a:t>anti-scatter grid</a:t>
            </a:r>
            <a:r>
              <a:rPr lang="en-US" dirty="0"/>
              <a:t>. You can think of it as a sheet with many tiny channels, almost like thousands of pinholes. Only photons traveling in the correct direction, aligned with the primary X-ray beam, can pass through these channels and reach the detector. Scattered photons, coming in at an angle, are blocked by the grid walls, which are made of dense materials such as lead.</a:t>
            </a:r>
          </a:p>
          <a:p>
            <a:r>
              <a:rPr lang="en-US" dirty="0"/>
              <a:t>This dramatically improves image quality by reducing the effect of scatter. Of course, there are trade-offs. If the grid is very tall or tightly spaced, it rejects more scatter, but it can also block some of the primary beam, which reduces efficiency. Engineers must carefully design the grid’s height, spacing, and material to strike a balance between scatter rejection and preserving the useful signal.</a:t>
            </a:r>
          </a:p>
          <a:p>
            <a:endParaRPr lang="en-US" dirty="0"/>
          </a:p>
          <a:p>
            <a:r>
              <a:rPr lang="en-US" dirty="0"/>
              <a:t>So, in summary, the anti-scatter grid is a simple but powerful device that ensures we measure mostly the </a:t>
            </a:r>
            <a:r>
              <a:rPr lang="en-US" b="1" dirty="0"/>
              <a:t>primary beam</a:t>
            </a:r>
            <a:r>
              <a:rPr lang="en-US" dirty="0"/>
              <a:t>, giving us much clearer and more reliable images.</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35</a:t>
            </a:fld>
            <a:endParaRPr lang="en-US"/>
          </a:p>
        </p:txBody>
      </p:sp>
    </p:spTree>
    <p:extLst>
      <p:ext uri="{BB962C8B-B14F-4D97-AF65-F5344CB8AC3E}">
        <p14:creationId xmlns:p14="http://schemas.microsoft.com/office/powerpoint/2010/main" val="21894331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clearly see the difference between using an </a:t>
            </a:r>
            <a:r>
              <a:rPr lang="en-US" b="1" dirty="0"/>
              <a:t>anti-scatter grid</a:t>
            </a:r>
            <a:r>
              <a:rPr lang="en-US" dirty="0"/>
              <a:t> and not using one.</a:t>
            </a:r>
          </a:p>
          <a:p>
            <a:endParaRPr lang="en-US" dirty="0"/>
          </a:p>
          <a:p>
            <a:r>
              <a:rPr lang="en-US" dirty="0"/>
              <a:t>On the left, with the grid, the anatomical structures are much sharper. The boundaries of the ribs, the lung fields, and even the soft tissues are more clearly defined.</a:t>
            </a:r>
          </a:p>
          <a:p>
            <a:r>
              <a:rPr lang="en-US" dirty="0"/>
              <a:t>On the right, without the grid, the image looks more </a:t>
            </a:r>
            <a:r>
              <a:rPr lang="en-US" b="1" dirty="0"/>
              <a:t>foggy</a:t>
            </a:r>
            <a:r>
              <a:rPr lang="en-US" dirty="0"/>
              <a:t>. That haziness comes from scattered photons that are superimposed on top of the fine structures. Essentially, the scatter washes out important details and reduces contrast.</a:t>
            </a:r>
          </a:p>
          <a:p>
            <a:endParaRPr lang="en-US" dirty="0"/>
          </a:p>
          <a:p>
            <a:r>
              <a:rPr lang="en-US" dirty="0"/>
              <a:t>Think of it like looking out of an airplane. On a clear day, you can see the ground with sharp detail. But on a cloudy day, the clouds blur your view. In the same way, scattered X-ray photons act like a layer of clouds, blurring the image and hiding subtle differences.</a:t>
            </a:r>
          </a:p>
          <a:p>
            <a:r>
              <a:rPr lang="en-US" dirty="0"/>
              <a:t>This becomes especially important when detecting </a:t>
            </a:r>
            <a:r>
              <a:rPr lang="en-US" b="1" dirty="0"/>
              <a:t>low-contrast tumors</a:t>
            </a:r>
            <a:r>
              <a:rPr lang="en-US" dirty="0"/>
              <a:t>. Without a grid, these tumors might be completely hidden in the fog of scatter. With a grid, however, you remove much of that scatter, revealing the underlying details more accurately.</a:t>
            </a:r>
          </a:p>
          <a:p>
            <a:endParaRPr lang="en-US" dirty="0"/>
          </a:p>
          <a:p>
            <a:r>
              <a:rPr lang="en-US" dirty="0"/>
              <a:t>So, using an anti-scatter grid can make the difference between detecting a disease early and missing it entirely.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36</a:t>
            </a:fld>
            <a:endParaRPr lang="en-US"/>
          </a:p>
        </p:txBody>
      </p:sp>
    </p:spTree>
    <p:extLst>
      <p:ext uri="{BB962C8B-B14F-4D97-AF65-F5344CB8AC3E}">
        <p14:creationId xmlns:p14="http://schemas.microsoft.com/office/powerpoint/2010/main" val="17632835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dive into </a:t>
            </a:r>
            <a:r>
              <a:rPr lang="en-US" b="1" dirty="0"/>
              <a:t>dual-energy imaging</a:t>
            </a:r>
            <a:r>
              <a:rPr lang="en-US" dirty="0"/>
              <a:t>, which is one of the most important developments in modern CT.</a:t>
            </a:r>
          </a:p>
          <a:p>
            <a:r>
              <a:rPr lang="en-US" dirty="0"/>
              <a:t>All the major CT manufacturers — Siemens, GE, Philips, and Toshiba — have worked on energy-sensitive imaging. While true multi-energy imaging is still a challenge, they have all developed practical approaches to perform </a:t>
            </a:r>
            <a:r>
              <a:rPr lang="en-US" b="1" dirty="0"/>
              <a:t>dual-energy CT</a:t>
            </a:r>
            <a:r>
              <a:rPr lang="en-US" dirty="0"/>
              <a:t>, which means collecting data using two different X-ray spectra.</a:t>
            </a:r>
          </a:p>
          <a:p>
            <a:endParaRPr lang="en-US" dirty="0"/>
          </a:p>
          <a:p>
            <a:r>
              <a:rPr lang="en-US" dirty="0"/>
              <a:t>Let me explain the main strategies:</a:t>
            </a:r>
          </a:p>
          <a:p>
            <a:r>
              <a:rPr lang="en-US" b="1" dirty="0"/>
              <a:t>Siemens uses dual-source CT.</a:t>
            </a:r>
            <a:r>
              <a:rPr lang="en-US" dirty="0"/>
              <a:t> Here, the scanner has two X-ray tubes and two detectors mounted at an angle, each operating at a different voltage. For example, one tube might run at 80 kilovolts, while the other runs at 140 kilovolts. This gives you two spectra simultaneously, which means excellent temporal resolution and minimal motion artifact.</a:t>
            </a:r>
          </a:p>
          <a:p>
            <a:endParaRPr lang="en-US" b="1" dirty="0"/>
          </a:p>
          <a:p>
            <a:r>
              <a:rPr lang="en-US" b="1" dirty="0"/>
              <a:t>GE uses </a:t>
            </a:r>
            <a:r>
              <a:rPr lang="en-US" b="1" dirty="0" err="1"/>
              <a:t>kVp</a:t>
            </a:r>
            <a:r>
              <a:rPr lang="en-US" b="1" dirty="0"/>
              <a:t> switching.</a:t>
            </a:r>
            <a:r>
              <a:rPr lang="en-US" dirty="0"/>
              <a:t> In this method, there is only one X-ray tube, but the tube rapidly alternates its voltage between high and low values — say, 140 and 80 kilovolts — from one projection to the next. As a result, you still get two distinct spectra, but collected sequentially.</a:t>
            </a:r>
          </a:p>
          <a:p>
            <a:r>
              <a:rPr lang="en-US" b="1" dirty="0"/>
              <a:t>Philips uses dual-layer detectors.</a:t>
            </a:r>
            <a:r>
              <a:rPr lang="en-US" dirty="0"/>
              <a:t> Instead of modifying the tube, they modify the detector. The top layer absorbs most of the low-energy X-rays, while the second layer captures the higher-energy photons that pass through. This way, low- and high-energy data are naturally separated at the detector level.</a:t>
            </a:r>
          </a:p>
          <a:p>
            <a:endParaRPr lang="en-US" b="1" dirty="0"/>
          </a:p>
          <a:p>
            <a:r>
              <a:rPr lang="en-US" b="1" dirty="0"/>
              <a:t>Toshiba uses dual-scan mode.</a:t>
            </a:r>
            <a:r>
              <a:rPr lang="en-US" dirty="0"/>
              <a:t> In this case, the scanner acquires two full scans of the same patient: one at high voltage and one at low voltage. While this is simpler in concept, it has drawbacks. It takes longer, and the patient may move between scans. Also, if contrast material is injected, its distribution may change between the two acquisitions, leading to misregistration.</a:t>
            </a:r>
          </a:p>
          <a:p>
            <a:r>
              <a:rPr lang="en-US" dirty="0"/>
              <a:t>So in practice, the first three technologies — dual-source, </a:t>
            </a:r>
            <a:r>
              <a:rPr lang="en-US" dirty="0" err="1"/>
              <a:t>kVp</a:t>
            </a:r>
            <a:r>
              <a:rPr lang="en-US" dirty="0"/>
              <a:t> switching, and dual-layer detectors — are more effective. They provide two sets of spectral information within the same exam, which can then be used to separate materials, improve contrast, and reduce artifacts.</a:t>
            </a:r>
          </a:p>
          <a:p>
            <a:endParaRPr lang="en-US" dirty="0"/>
          </a:p>
          <a:p>
            <a:r>
              <a:rPr lang="en-US" dirty="0"/>
              <a:t>This is why </a:t>
            </a:r>
            <a:r>
              <a:rPr lang="en-US" b="1" dirty="0"/>
              <a:t>dual-energy imaging is now widely used in clinical practice</a:t>
            </a:r>
            <a:r>
              <a:rPr lang="en-US" dirty="0"/>
              <a:t>. It gives radiologists much more information than standard CT and opens the door to advanced applications like material decomposition and virtual contrast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37</a:t>
            </a:fld>
            <a:endParaRPr lang="en-US"/>
          </a:p>
        </p:txBody>
      </p:sp>
    </p:spTree>
    <p:extLst>
      <p:ext uri="{BB962C8B-B14F-4D97-AF65-F5344CB8AC3E}">
        <p14:creationId xmlns:p14="http://schemas.microsoft.com/office/powerpoint/2010/main" val="21170244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go further into dual-energy imaging, let’s pause for a quick review of some basic chemistry concepts—specifically, the </a:t>
            </a:r>
            <a:r>
              <a:rPr lang="en-US" b="1" dirty="0"/>
              <a:t>atomic number</a:t>
            </a:r>
            <a:r>
              <a:rPr lang="en-US" dirty="0"/>
              <a:t> and the </a:t>
            </a:r>
            <a:r>
              <a:rPr lang="en-US" b="1" dirty="0"/>
              <a:t>mass number</a:t>
            </a:r>
            <a:r>
              <a:rPr lang="en-US" dirty="0"/>
              <a:t>, because these concepts form the physical foundation of dual-energy CT.</a:t>
            </a:r>
          </a:p>
          <a:p>
            <a:endParaRPr lang="en-US" dirty="0"/>
          </a:p>
          <a:p>
            <a:r>
              <a:rPr lang="en-US" dirty="0"/>
              <a:t>The </a:t>
            </a:r>
            <a:r>
              <a:rPr lang="en-US" b="1" dirty="0"/>
              <a:t>atomic number</a:t>
            </a:r>
            <a:r>
              <a:rPr lang="en-US" dirty="0"/>
              <a:t>, usually denoted by </a:t>
            </a:r>
            <a:r>
              <a:rPr lang="en-US" i="1" dirty="0"/>
              <a:t>Z</a:t>
            </a:r>
            <a:r>
              <a:rPr lang="en-US" dirty="0"/>
              <a:t>, is simply the number of protons in the nucleus of an atom. It defines the identity of the element. For example, hydrogen has </a:t>
            </a:r>
            <a:r>
              <a:rPr lang="en-US" i="1" dirty="0"/>
              <a:t>Z = 1</a:t>
            </a:r>
            <a:r>
              <a:rPr lang="en-US" dirty="0"/>
              <a:t>, helium has </a:t>
            </a:r>
            <a:r>
              <a:rPr lang="en-US" i="1" dirty="0"/>
              <a:t>Z = 2</a:t>
            </a:r>
            <a:r>
              <a:rPr lang="en-US" dirty="0"/>
              <a:t>, carbon has </a:t>
            </a:r>
            <a:r>
              <a:rPr lang="en-US" i="1" dirty="0"/>
              <a:t>Z = 6</a:t>
            </a:r>
            <a:r>
              <a:rPr lang="en-US" dirty="0"/>
              <a:t>, and so on. If you change </a:t>
            </a:r>
            <a:r>
              <a:rPr lang="en-US" i="1" dirty="0"/>
              <a:t>Z</a:t>
            </a:r>
            <a:r>
              <a:rPr lang="en-US" dirty="0"/>
              <a:t>, you change the element itself.</a:t>
            </a:r>
          </a:p>
          <a:p>
            <a:r>
              <a:rPr lang="en-US" dirty="0"/>
              <a:t>The </a:t>
            </a:r>
            <a:r>
              <a:rPr lang="en-US" b="1" dirty="0"/>
              <a:t>mass number</a:t>
            </a:r>
            <a:r>
              <a:rPr lang="en-US" dirty="0"/>
              <a:t>, often written as </a:t>
            </a:r>
            <a:r>
              <a:rPr lang="en-US" i="1" dirty="0"/>
              <a:t>A</a:t>
            </a:r>
            <a:r>
              <a:rPr lang="en-US" dirty="0"/>
              <a:t>, is approximately the total number of protons plus neutrons in the nucleus. Since neutrons contribute to the mass but not the charge, </a:t>
            </a:r>
            <a:r>
              <a:rPr lang="en-US" i="1" dirty="0"/>
              <a:t>A</a:t>
            </a:r>
            <a:r>
              <a:rPr lang="en-US" dirty="0"/>
              <a:t> is usually larger than </a:t>
            </a:r>
            <a:r>
              <a:rPr lang="en-US" i="1" dirty="0"/>
              <a:t>Z</a:t>
            </a:r>
            <a:r>
              <a:rPr lang="en-US" dirty="0"/>
              <a:t>.</a:t>
            </a:r>
          </a:p>
          <a:p>
            <a:r>
              <a:rPr lang="en-US" dirty="0"/>
              <a:t>Take helium as an example. Helium has </a:t>
            </a:r>
            <a:r>
              <a:rPr lang="en-US" i="1" dirty="0"/>
              <a:t>Z = 2</a:t>
            </a:r>
            <a:r>
              <a:rPr lang="en-US" dirty="0"/>
              <a:t>, meaning two protons. Most stable helium atoms also have two neutrons, giving a mass number of </a:t>
            </a:r>
            <a:r>
              <a:rPr lang="en-US" i="1" dirty="0"/>
              <a:t>A = 4</a:t>
            </a:r>
            <a:r>
              <a:rPr lang="en-US" dirty="0"/>
              <a:t>. That’s why you see the helium symbol here written with a 2 at the bottom and a 4 at the top.</a:t>
            </a:r>
          </a:p>
          <a:p>
            <a:endParaRPr lang="en-US" dirty="0"/>
          </a:p>
          <a:p>
            <a:r>
              <a:rPr lang="en-US" dirty="0"/>
              <a:t>So why is this important for us? Because the way X-rays interact with matter—whether through photoelectric absorption or Compton scattering—depends strongly on both the </a:t>
            </a:r>
            <a:r>
              <a:rPr lang="en-US" b="1" dirty="0"/>
              <a:t>atomic number</a:t>
            </a:r>
            <a:r>
              <a:rPr lang="en-US" dirty="0"/>
              <a:t> and the </a:t>
            </a:r>
            <a:r>
              <a:rPr lang="en-US" b="1" dirty="0"/>
              <a:t>mass of the element</a:t>
            </a:r>
            <a:r>
              <a:rPr lang="en-US" dirty="0"/>
              <a:t>. High atomic number elements like iodine, gadolinium, or gold interact with X-rays very differently from soft tissue, which is mostly carbon, oxygen, and hydrogen.</a:t>
            </a:r>
          </a:p>
          <a:p>
            <a:r>
              <a:rPr lang="en-US" dirty="0"/>
              <a:t>And this difference is exactly what dual-energy imaging exploits: by probing tissues at two different energy levels, we can begin to separate and even identify different materials inside the body.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38</a:t>
            </a:fld>
            <a:endParaRPr lang="en-US"/>
          </a:p>
        </p:txBody>
      </p:sp>
    </p:spTree>
    <p:extLst>
      <p:ext uri="{BB962C8B-B14F-4D97-AF65-F5344CB8AC3E}">
        <p14:creationId xmlns:p14="http://schemas.microsoft.com/office/powerpoint/2010/main" val="35953636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a classic expression for the X-ray attenuation coefficient.</a:t>
            </a:r>
          </a:p>
          <a:p>
            <a:endParaRPr lang="en-US" dirty="0"/>
          </a:p>
          <a:p>
            <a:r>
              <a:rPr lang="en-US" dirty="0"/>
              <a:t>The main idea is that attenuation comes from two parts: one part is the photoelectric effect, and the other part is Compton scattering.</a:t>
            </a:r>
          </a:p>
          <a:p>
            <a:r>
              <a:rPr lang="en-US" dirty="0"/>
              <a:t>The photoelectric effect is very strongly dependent on energy. In fact, as the X-ray energy increases, the contribution from the photoelectric effect drops very quickly — that’s why low-energy X-rays are absorbed much more.</a:t>
            </a:r>
          </a:p>
          <a:p>
            <a:endParaRPr lang="en-US" dirty="0"/>
          </a:p>
          <a:p>
            <a:r>
              <a:rPr lang="en-US" dirty="0"/>
              <a:t>The Compton scattering term, on the other hand, has a more gradual dependence on energy. It comes from what is called the Klein–Nishina function, which describes how photons scatter off electrons. So if you put these two terms together, you can describe the full attenuation as a combination of photoelectric absorption and Compton scattering. Now here’s the powerful part: if we measure attenuation at two different X-ray energy spectra, we can separate these two contributions. Once that’s done, we can predict how the material would behave at any other energy.</a:t>
            </a:r>
          </a:p>
          <a:p>
            <a:endParaRPr lang="en-US" dirty="0"/>
          </a:p>
          <a:p>
            <a:r>
              <a:rPr lang="en-US" dirty="0"/>
              <a:t>You can think about this in two ways:</a:t>
            </a:r>
          </a:p>
          <a:p>
            <a:r>
              <a:rPr lang="en-US" b="1" dirty="0"/>
              <a:t>Physically</a:t>
            </a:r>
            <a:r>
              <a:rPr lang="en-US" dirty="0"/>
              <a:t>, we are separating attenuation into its two main mechanisms: photoelectric and Compton.</a:t>
            </a:r>
          </a:p>
          <a:p>
            <a:r>
              <a:rPr lang="en-US" b="1" dirty="0"/>
              <a:t>Material-wise</a:t>
            </a:r>
            <a:r>
              <a:rPr lang="en-US" dirty="0"/>
              <a:t>, we are saying that the body can be thought of as a mixture of two basic materials — for example, water and bone. Any other tissue can be represented as a combination of those two.</a:t>
            </a:r>
          </a:p>
          <a:p>
            <a:endParaRPr lang="en-US" dirty="0"/>
          </a:p>
          <a:p>
            <a:r>
              <a:rPr lang="en-US" dirty="0"/>
              <a:t>That’s the foundation of dual-energy CT: by using two X-ray spectra, we can get material-specific information, not just grayscale attenuation.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39</a:t>
            </a:fld>
            <a:endParaRPr lang="en-US"/>
          </a:p>
        </p:txBody>
      </p:sp>
    </p:spTree>
    <p:extLst>
      <p:ext uri="{BB962C8B-B14F-4D97-AF65-F5344CB8AC3E}">
        <p14:creationId xmlns:p14="http://schemas.microsoft.com/office/powerpoint/2010/main" val="1452720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story of X-ray discovery is actually a wonderful example of serendipity in science. In 1895, Wilhelm Conrad </a:t>
            </a:r>
            <a:r>
              <a:rPr lang="en-US" dirty="0" err="1"/>
              <a:t>Röntgen</a:t>
            </a:r>
            <a:r>
              <a:rPr lang="en-US" dirty="0"/>
              <a:t> was experimenting with a cathode ray tube — essentially an early electron gun — when he noticed something unexpected. A nearby fluorescent screen began to glow, even though the tube was enclosed in a box. By accident, he had discovered a new kind of invisible ray that could pass through many opaque materials. He called it the “X-ray,” where the letter X simply meant “unknown.”</a:t>
            </a:r>
          </a:p>
          <a:p>
            <a:endParaRPr lang="en-US" dirty="0"/>
          </a:p>
          <a:p>
            <a:r>
              <a:rPr lang="en-US" dirty="0"/>
              <a:t>One of the first images he captured was of his wife’s hand, showing her bones and even her wedding ring. That single picture immediately revealed the enormous potential of this discovery for medicine.</a:t>
            </a:r>
          </a:p>
          <a:p>
            <a:r>
              <a:rPr lang="en-US" dirty="0" err="1"/>
              <a:t>Röntgen’s</a:t>
            </a:r>
            <a:r>
              <a:rPr lang="en-US" dirty="0"/>
              <a:t> work was recognized worldwide, and in 1901, he was awarded the very first Nobel Prize in Physics.</a:t>
            </a:r>
          </a:p>
          <a:p>
            <a:r>
              <a:rPr lang="en-US" dirty="0"/>
              <a:t>So from a chance observation in the laboratory came one of the most important tools in medical diagnosis — the X-ray.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a:t>
            </a:fld>
            <a:endParaRPr lang="en-US"/>
          </a:p>
        </p:txBody>
      </p:sp>
    </p:spTree>
    <p:extLst>
      <p:ext uri="{BB962C8B-B14F-4D97-AF65-F5344CB8AC3E}">
        <p14:creationId xmlns:p14="http://schemas.microsoft.com/office/powerpoint/2010/main" val="655978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actually perform a dual-energy measurement?</a:t>
            </a:r>
          </a:p>
          <a:p>
            <a:r>
              <a:rPr lang="en-US" dirty="0"/>
              <a:t>The key is that we collect data using two different X-ray spectra. Let’s call them spectrum one and spectrum two.</a:t>
            </a:r>
          </a:p>
          <a:p>
            <a:endParaRPr lang="en-US" dirty="0"/>
          </a:p>
          <a:p>
            <a:r>
              <a:rPr lang="en-US" dirty="0"/>
              <a:t>Now, recall that the attenuation coefficient has two main components — the photoelectric part and the Compton scattering part. When we take the line integral along an X-ray path, we can separate these contributions into two quantities. We usually call them A1 and A2.</a:t>
            </a:r>
          </a:p>
          <a:p>
            <a:r>
              <a:rPr lang="en-US" dirty="0"/>
              <a:t>So what happens is this: if we measure the transmitted X-ray signal with spectrum one, we get one equation that depends on A1 and A2. If we measure again with spectrum two, we get a second equation.</a:t>
            </a:r>
          </a:p>
          <a:p>
            <a:endParaRPr lang="en-US" dirty="0"/>
          </a:p>
          <a:p>
            <a:r>
              <a:rPr lang="en-US" dirty="0"/>
              <a:t>Now we have two equations and two unknowns. That means we can solve for A1 and A2. And once we know A1 and A2, we can reconstruct the attenuation coefficient at any X-ray energy.</a:t>
            </a:r>
          </a:p>
          <a:p>
            <a:r>
              <a:rPr lang="en-US" dirty="0"/>
              <a:t>That’s the whole idea of dual-energy CT. By using two spectra, we get enough independent information to separate the photoelectric and Compton contributions. And from there, we can start to do material decomposition — distinguishing water from bone, or even identifying contrast agents like iodine or gold.</a:t>
            </a:r>
          </a:p>
          <a:p>
            <a:endParaRPr lang="en-US" dirty="0"/>
          </a:p>
          <a:p>
            <a:r>
              <a:rPr lang="en-US" dirty="0"/>
              <a:t>So dual-energy imaging is not just a trick with hardware. It has a very solid physical and mathematical foundation.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40</a:t>
            </a:fld>
            <a:endParaRPr lang="en-US"/>
          </a:p>
        </p:txBody>
      </p:sp>
    </p:spTree>
    <p:extLst>
      <p:ext uri="{BB962C8B-B14F-4D97-AF65-F5344CB8AC3E}">
        <p14:creationId xmlns:p14="http://schemas.microsoft.com/office/powerpoint/2010/main" val="22649567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move to the last topic in this section: photon-counting CT.</a:t>
            </a:r>
          </a:p>
          <a:p>
            <a:endParaRPr lang="en-US" dirty="0"/>
          </a:p>
          <a:p>
            <a:r>
              <a:rPr lang="en-US" dirty="0"/>
              <a:t>Up to this point, we’ve mostly been talking about conventional detectors. Those are what we call current-integrating detectors. What they really do is add up all the incoming X-ray photons across the entire energy spectrum, and then report one number. In other words, they just give us the area under the curve. That means we only get a grayscale image — essentially black and white — where each pixel represents total intensity.</a:t>
            </a:r>
          </a:p>
          <a:p>
            <a:endParaRPr lang="en-US" dirty="0"/>
          </a:p>
          <a:p>
            <a:r>
              <a:rPr lang="en-US" dirty="0"/>
              <a:t>But imagine if, instead of throwing all the energy information into one basket, we could measure the energy of each photon. That’s the principle of photon-counting detectors. Instead of giving you one number, they break the spectrum into many energy bins.</a:t>
            </a:r>
          </a:p>
          <a:p>
            <a:r>
              <a:rPr lang="en-US" dirty="0"/>
              <a:t>So now, instead of saying “this voxel attenuates X-rays by this much in total,” we can say, “here is how it attenuates soft X-rays, medium-energy X-rays, and high-energy X-rays.” That gives us a rich spectrum of information.</a:t>
            </a:r>
          </a:p>
          <a:p>
            <a:r>
              <a:rPr lang="en-US" dirty="0"/>
              <a:t>And here’s the exciting part: with that energy-resolved data, we can make not just one grayscale image, but multiple images across energy ranges. </a:t>
            </a:r>
          </a:p>
          <a:p>
            <a:endParaRPr lang="en-US" dirty="0"/>
          </a:p>
          <a:p>
            <a:r>
              <a:rPr lang="en-US" dirty="0"/>
              <a:t>We can even assign colors to those ranges. The result is what we sometimes call spectral CT or molecular CT imaging, where each material can be distinguished by its unique spectral fingerprint.</a:t>
            </a:r>
          </a:p>
          <a:p>
            <a:r>
              <a:rPr lang="en-US" dirty="0"/>
              <a:t>So while conventional CT gives us one picture in shades of gray, photon-counting CT has the potential to give us multiple pictures at once, even in color. That’s the future direction of CT technology.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41</a:t>
            </a:fld>
            <a:endParaRPr lang="en-US"/>
          </a:p>
        </p:txBody>
      </p:sp>
    </p:spTree>
    <p:extLst>
      <p:ext uri="{BB962C8B-B14F-4D97-AF65-F5344CB8AC3E}">
        <p14:creationId xmlns:p14="http://schemas.microsoft.com/office/powerpoint/2010/main" val="1448629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 little closer at how a photon-counting detector actually works.</a:t>
            </a:r>
          </a:p>
          <a:p>
            <a:endParaRPr lang="en-US" dirty="0"/>
          </a:p>
          <a:p>
            <a:r>
              <a:rPr lang="en-US" dirty="0"/>
              <a:t>In many ways, the design is similar to direct detection. An incoming X-ray photon interacts with a semiconductor material — typically cadmium telluride, or cadmium zinc telluride. This interaction generates an electron-hole pair. Under an applied bias voltage, those charges are quickly separated, creating a tiny current impulse.</a:t>
            </a:r>
          </a:p>
          <a:p>
            <a:endParaRPr lang="en-US" dirty="0"/>
          </a:p>
          <a:p>
            <a:r>
              <a:rPr lang="en-US" dirty="0"/>
              <a:t>Now here is the critical part: in a photon-counting detector, the electronics are extremely fast and sensitive. Each X-ray photon produces its own electrical pulse. That pulse is then compared against a series of preset thresholds.</a:t>
            </a:r>
          </a:p>
          <a:p>
            <a:r>
              <a:rPr lang="en-US" dirty="0"/>
              <a:t>If the pulse amplitude falls between two thresholds — say, between the fifth and the sixth — we know immediately that the energy of that X-ray photon lies within that range. In other words, the detector doesn’t just say “I saw a photon.” It also says, “I saw a photon in this specific energy band.”</a:t>
            </a:r>
          </a:p>
          <a:p>
            <a:endParaRPr lang="en-US" dirty="0"/>
          </a:p>
          <a:p>
            <a:r>
              <a:rPr lang="en-US" dirty="0"/>
              <a:t>What you see in this diagram is the circuit pathway: the signal is amplified, shaped, compared against thresholds, and then counted in real time. This entire process happens at the pixel level. And today’s state-of-the-art photon-counting detectors can have pixels as small as 55 microns. Each pixel has its own miniature readout circuit, often called an ASIC — an application-specific integrated circuit. Inside each ASIC are hundreds or thousands of transistors, all designed for high-speed, low-noise performance.</a:t>
            </a:r>
          </a:p>
          <a:p>
            <a:endParaRPr lang="en-US" dirty="0"/>
          </a:p>
          <a:p>
            <a:r>
              <a:rPr lang="en-US" dirty="0"/>
              <a:t>This is truly high-tech engineering. And the result is not just a count of how many photons arrive, but a spectrum of how those photons are distributed across energy ranges. That is what enables spectral CT — the next generation beyond conventional CT.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42</a:t>
            </a:fld>
            <a:endParaRPr lang="en-US"/>
          </a:p>
        </p:txBody>
      </p:sp>
    </p:spTree>
    <p:extLst>
      <p:ext uri="{BB962C8B-B14F-4D97-AF65-F5344CB8AC3E}">
        <p14:creationId xmlns:p14="http://schemas.microsoft.com/office/powerpoint/2010/main" val="8671141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one of the most exciting applications of photon-counting CT, which is </a:t>
            </a:r>
            <a:r>
              <a:rPr lang="en-US" b="1" dirty="0"/>
              <a:t>K-edge imaging</a:t>
            </a:r>
            <a:r>
              <a:rPr lang="en-US" dirty="0"/>
              <a:t>.</a:t>
            </a:r>
          </a:p>
          <a:p>
            <a:endParaRPr lang="en-US" dirty="0"/>
          </a:p>
          <a:p>
            <a:r>
              <a:rPr lang="en-US" dirty="0"/>
              <a:t>If we are dealing only with the human body — tissues like bone, soft tissue, and water — then dual-energy CT is usually sufficient. With two basis materials, two measurements are enough to solve the equations, and you can predict the X-ray response at any energy level. That is why dual-energy imaging has been so successful in the clinic.</a:t>
            </a:r>
          </a:p>
          <a:p>
            <a:endParaRPr lang="en-US" dirty="0"/>
          </a:p>
          <a:p>
            <a:r>
              <a:rPr lang="en-US" dirty="0"/>
              <a:t>But the moment we introduce contrast agents — iodine, gadolinium, or gold nanoparticles — the situation changes. These materials have </a:t>
            </a:r>
            <a:r>
              <a:rPr lang="en-US" b="1" dirty="0"/>
              <a:t>sharp K-edges</a:t>
            </a:r>
            <a:r>
              <a:rPr lang="en-US" dirty="0"/>
              <a:t> at very specific energies. To detect and separate them reliably, we need true </a:t>
            </a:r>
            <a:r>
              <a:rPr lang="en-US" b="1" dirty="0"/>
              <a:t>energy-resolved imaging</a:t>
            </a:r>
            <a:r>
              <a:rPr lang="en-US" dirty="0"/>
              <a:t>.</a:t>
            </a:r>
          </a:p>
          <a:p>
            <a:r>
              <a:rPr lang="en-US" dirty="0"/>
              <a:t>That is exactly what a photon-counting detector provides. Instead of just two broad spectra, it measures photons across multiple energy bins. This allows us to do </a:t>
            </a:r>
            <a:r>
              <a:rPr lang="en-US" b="1" dirty="0"/>
              <a:t>material decomposition</a:t>
            </a:r>
            <a:r>
              <a:rPr lang="en-US" dirty="0"/>
              <a:t> and create chemically specific maps. In other words, we can actually tell apart iodine from calcium, or gold nanoparticles from bone, based on their spectral signatures.</a:t>
            </a:r>
          </a:p>
          <a:p>
            <a:endParaRPr lang="en-US" dirty="0"/>
          </a:p>
          <a:p>
            <a:r>
              <a:rPr lang="en-US" dirty="0"/>
              <a:t>And this opens the door to something much more powerful: </a:t>
            </a:r>
            <a:r>
              <a:rPr lang="en-US" b="1" dirty="0"/>
              <a:t>molecular and cellular imaging with CT</a:t>
            </a:r>
            <a:r>
              <a:rPr lang="en-US" dirty="0"/>
              <a:t>. If you attach nanoparticles to specific molecular targets, photon-counting CT can visualize not just anatomy, but biology — at the molecular level.</a:t>
            </a:r>
          </a:p>
          <a:p>
            <a:r>
              <a:rPr lang="en-US" dirty="0"/>
              <a:t>Of course, there are additional benefits. Photon-counting improves dose efficiency, reduces beam hardening, and increases spatial resolution. But in my mind, the </a:t>
            </a:r>
            <a:r>
              <a:rPr lang="en-US" b="1" dirty="0"/>
              <a:t>major breakthrough</a:t>
            </a:r>
            <a:r>
              <a:rPr lang="en-US" dirty="0"/>
              <a:t> is K-edge imaging: the ability to map contrast agents and even nanoparticles with chemical specificity.</a:t>
            </a:r>
          </a:p>
          <a:p>
            <a:r>
              <a:rPr lang="en-US" dirty="0"/>
              <a:t>This is why the field is so excited about photon-counting CT — it takes X-ray imaging beyond anatomy and into biology.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43</a:t>
            </a:fld>
            <a:endParaRPr lang="en-US"/>
          </a:p>
        </p:txBody>
      </p:sp>
    </p:spTree>
    <p:extLst>
      <p:ext uri="{BB962C8B-B14F-4D97-AF65-F5344CB8AC3E}">
        <p14:creationId xmlns:p14="http://schemas.microsoft.com/office/powerpoint/2010/main" val="35861863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let me close with this very exciting development.</a:t>
            </a:r>
          </a:p>
          <a:p>
            <a:r>
              <a:rPr lang="en-US" dirty="0"/>
              <a:t>Just last year, a major paper was published in the journal </a:t>
            </a:r>
            <a:r>
              <a:rPr lang="en-US" i="1" dirty="0"/>
              <a:t>Radiology</a:t>
            </a:r>
            <a:r>
              <a:rPr lang="en-US" dirty="0"/>
              <a:t>. This study, conducted by a team of physicians in collaboration with Siemens, reported the </a:t>
            </a:r>
            <a:r>
              <a:rPr lang="en-US" b="1" dirty="0"/>
              <a:t>first human experience with contrast-enhanced photon-counting CT</a:t>
            </a:r>
            <a:r>
              <a:rPr lang="en-US" dirty="0"/>
              <a:t>.</a:t>
            </a:r>
          </a:p>
          <a:p>
            <a:endParaRPr lang="en-US" dirty="0"/>
          </a:p>
          <a:p>
            <a:r>
              <a:rPr lang="en-US" dirty="0"/>
              <a:t>What does this mean? For the very first time, we are seeing photon-counting CT applied in real clinical imaging of patients — not just phantoms or animal models. The results demonstrated the feasibility and advantages of this new detector technology, including improved contrast, better noise performance, and the ability to separate materials with high precision.</a:t>
            </a:r>
          </a:p>
          <a:p>
            <a:endParaRPr lang="en-US" dirty="0"/>
          </a:p>
          <a:p>
            <a:r>
              <a:rPr lang="en-US" dirty="0"/>
              <a:t>So this is a milestone. What we have been discussing — from X-ray physics, to attenuation, to detector evolution, to dual-energy imaging, and finally photon-counting — is not just a research vision anymore. It is becoming a clinical reality.</a:t>
            </a:r>
          </a:p>
          <a:p>
            <a:r>
              <a:rPr lang="en-US" dirty="0"/>
              <a:t>This is where the field is going. And as engineers and scientists, your understanding of these fundamental principles will position you to contribute to the next generation of medical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44</a:t>
            </a:fld>
            <a:endParaRPr lang="en-US"/>
          </a:p>
        </p:txBody>
      </p:sp>
    </p:spTree>
    <p:extLst>
      <p:ext uri="{BB962C8B-B14F-4D97-AF65-F5344CB8AC3E}">
        <p14:creationId xmlns:p14="http://schemas.microsoft.com/office/powerpoint/2010/main" val="31221413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landmark result.</a:t>
            </a:r>
          </a:p>
          <a:p>
            <a:endParaRPr lang="en-US" dirty="0"/>
          </a:p>
          <a:p>
            <a:r>
              <a:rPr lang="en-US" dirty="0"/>
              <a:t>These are the very first human CT images acquired with a photon-counting detector. In the top row, you can compare conventional energy-integrating CT with photon-counting CT. At this stage, the overall image quality and diagnostic value are already comparable to the best systems currently in use.</a:t>
            </a:r>
          </a:p>
          <a:p>
            <a:r>
              <a:rPr lang="en-US" dirty="0"/>
              <a:t>But what’s truly remarkable lies in the bottom row. With photon-counting CT, we can separate energy information and create maps — for example, iodine concentration maps — directly from the same scan. This means we are no longer limited to grayscale attenuation images. Instead, we can extract </a:t>
            </a:r>
            <a:r>
              <a:rPr lang="en-US" b="1" dirty="0"/>
              <a:t>quantitative spectral information</a:t>
            </a:r>
            <a:r>
              <a:rPr lang="en-US" dirty="0"/>
              <a:t>, detect contrast agents with high specificity, and even generate functional or molecular-level insights.</a:t>
            </a:r>
          </a:p>
          <a:p>
            <a:endParaRPr lang="en-US" dirty="0"/>
          </a:p>
          <a:p>
            <a:r>
              <a:rPr lang="en-US" dirty="0"/>
              <a:t>So this is not just an incremental improvement. This represents a </a:t>
            </a:r>
            <a:r>
              <a:rPr lang="en-US" b="1" dirty="0"/>
              <a:t>paradigm shift</a:t>
            </a:r>
            <a:r>
              <a:rPr lang="en-US" dirty="0"/>
              <a:t>. We are moving from conventional black-and-white CT into a new era of </a:t>
            </a:r>
            <a:r>
              <a:rPr lang="en-US" b="1" dirty="0"/>
              <a:t>spectral and molecular CT imaging</a:t>
            </a:r>
            <a:r>
              <a:rPr lang="en-US" dirty="0"/>
              <a:t>, powered by photon-counting technology.</a:t>
            </a:r>
          </a:p>
          <a:p>
            <a:r>
              <a:rPr lang="en-US" dirty="0"/>
              <a:t>The field is advancing rapidly, and these first results are just the beginning. With further improvements, photon-counting CT promises to fundamentally transform the way we diagnose and study human disease.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730773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inspiring analogy from biology. This is a microscopic view of the vertebrate retina — truly an amazing design. You can see the two main types of photoreceptors: the </a:t>
            </a:r>
            <a:r>
              <a:rPr lang="en-US" b="1" dirty="0"/>
              <a:t>rods</a:t>
            </a:r>
            <a:r>
              <a:rPr lang="en-US" dirty="0"/>
              <a:t> and the </a:t>
            </a:r>
            <a:r>
              <a:rPr lang="en-US" b="1" dirty="0"/>
              <a:t>cones</a:t>
            </a:r>
            <a:r>
              <a:rPr lang="en-US" dirty="0"/>
              <a:t>.</a:t>
            </a:r>
          </a:p>
          <a:p>
            <a:endParaRPr lang="en-US" dirty="0"/>
          </a:p>
          <a:p>
            <a:r>
              <a:rPr lang="en-US" dirty="0"/>
              <a:t>Rods are highly sensitive to light intensity. They help us see in dim light, but they do not provide color information. In a way, they are like the </a:t>
            </a:r>
            <a:r>
              <a:rPr lang="en-US" b="1" dirty="0"/>
              <a:t>energy-integrating detectors</a:t>
            </a:r>
            <a:r>
              <a:rPr lang="en-US" dirty="0"/>
              <a:t> we discussed earlier — they sum up all incoming light, or in our case, x-ray energy.</a:t>
            </a:r>
          </a:p>
          <a:p>
            <a:r>
              <a:rPr lang="en-US" dirty="0"/>
              <a:t>Cones, on the other hand, are responsible for color vision. They are less sensitive to intensity but can distinguish between red, green, and blue. In other words, they are like </a:t>
            </a:r>
            <a:r>
              <a:rPr lang="en-US" b="1" dirty="0"/>
              <a:t>photon-counting detectors</a:t>
            </a:r>
            <a:r>
              <a:rPr lang="en-US" dirty="0"/>
              <a:t> — slower, but capable of providing spectral, or energy-specific, information.</a:t>
            </a:r>
          </a:p>
          <a:p>
            <a:endParaRPr lang="en-US" dirty="0"/>
          </a:p>
          <a:p>
            <a:r>
              <a:rPr lang="en-US" dirty="0"/>
              <a:t>So why does the human retina use both? Because together, they give us a complete picture. Rods allow us to detect faint light with high sensitivity, while cones let us see rich color details.</a:t>
            </a:r>
          </a:p>
          <a:p>
            <a:endParaRPr lang="en-US" dirty="0"/>
          </a:p>
          <a:p>
            <a:r>
              <a:rPr lang="en-US" dirty="0"/>
              <a:t>This hybrid approach is exactly the idea being explored in modern CT technology — combining energy-integrating detectors for strong, high-flux signals with photon-counting detectors for detailed spectral information. Nature shows us that using both types of detectors in parallel can be the most efficient design.</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46</a:t>
            </a:fld>
            <a:endParaRPr lang="en-US"/>
          </a:p>
        </p:txBody>
      </p:sp>
    </p:spTree>
    <p:extLst>
      <p:ext uri="{BB962C8B-B14F-4D97-AF65-F5344CB8AC3E}">
        <p14:creationId xmlns:p14="http://schemas.microsoft.com/office/powerpoint/2010/main" val="31942148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the idea we are pursuing — a </a:t>
            </a:r>
            <a:r>
              <a:rPr lang="en-US" b="1" dirty="0"/>
              <a:t>hybrid detector array</a:t>
            </a:r>
            <a:r>
              <a:rPr lang="en-US" dirty="0"/>
              <a:t>.</a:t>
            </a:r>
          </a:p>
          <a:p>
            <a:endParaRPr lang="en-US" dirty="0"/>
          </a:p>
          <a:p>
            <a:r>
              <a:rPr lang="en-US" dirty="0"/>
              <a:t>Instead of using only one type of detector, why not combine them? In this design, most pixels are traditional </a:t>
            </a:r>
            <a:r>
              <a:rPr lang="en-US" b="1" dirty="0"/>
              <a:t>energy-integrating detectors</a:t>
            </a:r>
            <a:r>
              <a:rPr lang="en-US" dirty="0"/>
              <a:t>, which provide strong grayscale signals with high efficiency. But we strategically insert </a:t>
            </a:r>
            <a:r>
              <a:rPr lang="en-US" b="1" dirty="0"/>
              <a:t>photon-counting detectors</a:t>
            </a:r>
            <a:r>
              <a:rPr lang="en-US" dirty="0"/>
              <a:t> at certain positions. These pixels give us the </a:t>
            </a:r>
            <a:r>
              <a:rPr lang="en-US" b="1" dirty="0"/>
              <a:t>spectral information</a:t>
            </a:r>
            <a:r>
              <a:rPr lang="en-US" dirty="0"/>
              <a:t> — the energy-resolved measurements that allow for material decomposition, K-edge imaging, and molecular contrast. By mixing the two, we get the best of both worlds: the robustness and speed of energy-integrating detectors, and the precision and specificity of photon-counting detectors.</a:t>
            </a:r>
          </a:p>
          <a:p>
            <a:endParaRPr lang="en-US" dirty="0"/>
          </a:p>
          <a:p>
            <a:r>
              <a:rPr lang="en-US" dirty="0"/>
              <a:t>This concept is similar to the retina analogy I mentioned earlier — rods and cones working together. The rods give high sensitivity, the cones give color. Likewise, here the integrating detectors give us the structural information, while the photon-counting detectors add rich spectral detail.</a:t>
            </a:r>
          </a:p>
          <a:p>
            <a:r>
              <a:rPr lang="en-US" dirty="0"/>
              <a:t>We have already published several papers on this hybrid design, and it represents an exciting direction for the next generation of CT technology.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47</a:t>
            </a:fld>
            <a:endParaRPr lang="en-US"/>
          </a:p>
        </p:txBody>
      </p:sp>
    </p:spTree>
    <p:extLst>
      <p:ext uri="{BB962C8B-B14F-4D97-AF65-F5344CB8AC3E}">
        <p14:creationId xmlns:p14="http://schemas.microsoft.com/office/powerpoint/2010/main" val="36629864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want to highlight the work of one of my former PhD students, James Bennett.</a:t>
            </a:r>
          </a:p>
          <a:p>
            <a:endParaRPr lang="en-US" dirty="0"/>
          </a:p>
          <a:p>
            <a:r>
              <a:rPr lang="en-US" dirty="0"/>
              <a:t>James focused on the problem of cost and practicality. As you know, </a:t>
            </a:r>
            <a:r>
              <a:rPr lang="en-US" b="1" dirty="0"/>
              <a:t>photon-counting detectors</a:t>
            </a:r>
            <a:r>
              <a:rPr lang="en-US" dirty="0"/>
              <a:t> are still very expensive. If we want to move this technology from the lab to widespread clinical use, we need solutions that balance </a:t>
            </a:r>
            <a:r>
              <a:rPr lang="en-US" b="1" dirty="0"/>
              <a:t>performance with cost-effectiveness</a:t>
            </a:r>
            <a:r>
              <a:rPr lang="en-US" dirty="0"/>
              <a:t>.</a:t>
            </a:r>
          </a:p>
          <a:p>
            <a:r>
              <a:rPr lang="en-US" dirty="0"/>
              <a:t>His dissertation, later published in </a:t>
            </a:r>
            <a:r>
              <a:rPr lang="en-US" i="1" dirty="0"/>
              <a:t>IEEE Transactions on Biomedical Engineering</a:t>
            </a:r>
            <a:r>
              <a:rPr lang="en-US" dirty="0"/>
              <a:t>, presented a clever system design for </a:t>
            </a:r>
            <a:r>
              <a:rPr lang="en-US" b="1" dirty="0"/>
              <a:t>hybrid spectral micro-CT</a:t>
            </a:r>
            <a:r>
              <a:rPr lang="en-US" dirty="0"/>
              <a:t>. He demonstrated how combining energy-integrating detectors with photon-counting detectors can achieve many of the benefits of full spectral imaging — but at a fraction of the cost.</a:t>
            </a:r>
          </a:p>
          <a:p>
            <a:endParaRPr lang="en-US" dirty="0"/>
          </a:p>
          <a:p>
            <a:r>
              <a:rPr lang="en-US" dirty="0"/>
              <a:t>The results were promising: improved contrast resolution, better spatial resolution, and lower radiation dose. This work was an important step toward making </a:t>
            </a:r>
            <a:r>
              <a:rPr lang="en-US" b="1" dirty="0"/>
              <a:t>spectral CT</a:t>
            </a:r>
            <a:r>
              <a:rPr lang="en-US" dirty="0"/>
              <a:t> more practical and accessible for real biomedical applications.</a:t>
            </a:r>
          </a:p>
          <a:p>
            <a:endParaRPr lang="en-US" dirty="0"/>
          </a:p>
          <a:p>
            <a:r>
              <a:rPr lang="en-US" dirty="0"/>
              <a:t>So this is a good example of how doctoral research can contribute to both advancing the science and solving real-world challenges in medical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48</a:t>
            </a:fld>
            <a:endParaRPr lang="en-US"/>
          </a:p>
        </p:txBody>
      </p:sp>
    </p:spTree>
    <p:extLst>
      <p:ext uri="{BB962C8B-B14F-4D97-AF65-F5344CB8AC3E}">
        <p14:creationId xmlns:p14="http://schemas.microsoft.com/office/powerpoint/2010/main" val="62177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example of our research direction. This work, also involving James and several collaborators, focused on </a:t>
            </a:r>
            <a:r>
              <a:rPr lang="en-US" b="1" dirty="0"/>
              <a:t>image reconstruction for hybrid true-color micro-CT</a:t>
            </a:r>
            <a:r>
              <a:rPr lang="en-US" dirty="0"/>
              <a:t>.</a:t>
            </a:r>
          </a:p>
          <a:p>
            <a:endParaRPr lang="en-US" dirty="0"/>
          </a:p>
          <a:p>
            <a:r>
              <a:rPr lang="en-US" dirty="0"/>
              <a:t>The goal was to demonstrate that when you combine hybrid detectors with proper reconstruction algorithms, you can actually generate </a:t>
            </a:r>
            <a:r>
              <a:rPr lang="en-US" b="1" dirty="0"/>
              <a:t>color CT images</a:t>
            </a:r>
            <a:r>
              <a:rPr lang="en-US" dirty="0"/>
              <a:t>. Instead of the usual grayscale representation, here you see different contrast agents represented in distinct colors.</a:t>
            </a:r>
          </a:p>
          <a:p>
            <a:r>
              <a:rPr lang="en-US" dirty="0"/>
              <a:t>The figure on the left shows a phantom study — different inserts with iodine, gold, and other materials, clearly separated into unique color channels. On the right, you can see reconstructions from biological samples, where regions of interest are highlighted, again providing more specific information than traditional CT.</a:t>
            </a:r>
          </a:p>
          <a:p>
            <a:endParaRPr lang="en-US" dirty="0"/>
          </a:p>
          <a:p>
            <a:r>
              <a:rPr lang="en-US" dirty="0"/>
              <a:t>So this is really a proof of concept: with hybrid spectral CT, we can move beyond just structure and begin to recover </a:t>
            </a:r>
            <a:r>
              <a:rPr lang="en-US" b="1" dirty="0"/>
              <a:t>molecular or functional information</a:t>
            </a:r>
            <a:r>
              <a:rPr lang="en-US" dirty="0"/>
              <a:t>. This was an important step toward what we now call “true-color CT.”</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49</a:t>
            </a:fld>
            <a:endParaRPr lang="en-US"/>
          </a:p>
        </p:txBody>
      </p:sp>
    </p:spTree>
    <p:extLst>
      <p:ext uri="{BB962C8B-B14F-4D97-AF65-F5344CB8AC3E}">
        <p14:creationId xmlns:p14="http://schemas.microsoft.com/office/powerpoint/2010/main" val="3967773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Röntgen</a:t>
            </a:r>
            <a:r>
              <a:rPr lang="en-US" dirty="0"/>
              <a:t> made his discovery while experimenting with a cathode tube. At that time, he didn’t know what was happening — nobody did. He placed the tube inside a box, and unexpectedly, a nearby fluorescent screen lit up. When he looked closer, he noticed that objects could block or shape this invisible radiation. For example, a metallic cross placed in front of the tube cast a clear shadow on the screen. This was something completely new — it couldn’t be explained without assuming that some kind of invisible physical rays were being produced.</a:t>
            </a:r>
          </a:p>
          <a:p>
            <a:endParaRPr lang="en-US" dirty="0"/>
          </a:p>
          <a:p>
            <a:r>
              <a:rPr lang="en-US" dirty="0"/>
              <a:t>Because the nature of these rays was unknown, he called them “X-rays.” Later, they became known as </a:t>
            </a:r>
            <a:r>
              <a:rPr lang="en-US" dirty="0" err="1"/>
              <a:t>Röntgen</a:t>
            </a:r>
            <a:r>
              <a:rPr lang="en-US" dirty="0"/>
              <a:t> rays, in honor of his discovery.</a:t>
            </a:r>
          </a:p>
          <a:p>
            <a:r>
              <a:rPr lang="en-US" dirty="0"/>
              <a:t>This breakthrough was so important that </a:t>
            </a:r>
            <a:r>
              <a:rPr lang="en-US" dirty="0" err="1"/>
              <a:t>Röntgen</a:t>
            </a:r>
            <a:r>
              <a:rPr lang="en-US" dirty="0"/>
              <a:t> was awarded the very first Nobel Prize in Physics. Today, of course, we understand X-rays in much greater detail, but the original observation was truly remarkable for its time.</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a:t>
            </a:fld>
            <a:endParaRPr lang="en-US"/>
          </a:p>
        </p:txBody>
      </p:sp>
    </p:spTree>
    <p:extLst>
      <p:ext uri="{BB962C8B-B14F-4D97-AF65-F5344CB8AC3E}">
        <p14:creationId xmlns:p14="http://schemas.microsoft.com/office/powerpoint/2010/main" val="14680615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before we wrap up today’s lecture, let me leave you with the homework assignment.</a:t>
            </a:r>
          </a:p>
          <a:p>
            <a:r>
              <a:rPr lang="en-US" dirty="0"/>
              <a:t>From now on, we’ll be following the </a:t>
            </a:r>
            <a:r>
              <a:rPr lang="en-US" b="1" dirty="0"/>
              <a:t>green textbook</a:t>
            </a:r>
            <a:r>
              <a:rPr lang="en-US" dirty="0"/>
              <a:t> as our main reference. Each week I’ll select a few problems that are especially useful for reinforcing the key concepts we’ve covered.</a:t>
            </a:r>
          </a:p>
          <a:p>
            <a:endParaRPr lang="en-US" dirty="0"/>
          </a:p>
          <a:p>
            <a:r>
              <a:rPr lang="en-US" dirty="0"/>
              <a:t>For this week, please work on the following three problems:</a:t>
            </a:r>
          </a:p>
          <a:p>
            <a:r>
              <a:rPr lang="en-US" dirty="0"/>
              <a:t>Page 50, Problem 1.1</a:t>
            </a:r>
          </a:p>
          <a:p>
            <a:r>
              <a:rPr lang="en-US" dirty="0"/>
              <a:t>Page 51, Problem 1.3</a:t>
            </a:r>
          </a:p>
          <a:p>
            <a:r>
              <a:rPr lang="en-US" dirty="0"/>
              <a:t>Page 51, Problem 1.6</a:t>
            </a:r>
          </a:p>
          <a:p>
            <a:r>
              <a:rPr lang="en-US" dirty="0"/>
              <a:t>These are not particularly difficult, but they will give you a chance to apply what we’ve discussed in class and make sure the ideas really sink in.</a:t>
            </a:r>
          </a:p>
          <a:p>
            <a:endParaRPr lang="en-US" dirty="0"/>
          </a:p>
          <a:p>
            <a:r>
              <a:rPr lang="en-US" dirty="0"/>
              <a:t>So much for today’s lecture — thank you, and I’ll see you in the next class.</a:t>
            </a:r>
          </a:p>
          <a:p>
            <a:endParaRPr lang="en-US" b="1"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50</a:t>
            </a:fld>
            <a:endParaRPr lang="en-US"/>
          </a:p>
        </p:txBody>
      </p:sp>
    </p:spTree>
    <p:extLst>
      <p:ext uri="{BB962C8B-B14F-4D97-AF65-F5344CB8AC3E}">
        <p14:creationId xmlns:p14="http://schemas.microsoft.com/office/powerpoint/2010/main" val="3243139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X-rays are a special type of electromagnetic radiation. They occupy a specific portion of the electromagnetic spectrum.</a:t>
            </a:r>
          </a:p>
          <a:p>
            <a:endParaRPr lang="en-US" dirty="0"/>
          </a:p>
          <a:p>
            <a:r>
              <a:rPr lang="en-US" dirty="0"/>
              <a:t>The part of the spectrum we are most familiar with is visible light, because we can see it with our eyes. But just because we cannot see other forms of electromagnetic radiation does not mean they don’t exist. Think about your smartphone. You don’t see the electromagnetic waves, but you constantly receive emails, messages, and photos from anywhere in the world. These are all carried by electromagnetic radiation.</a:t>
            </a:r>
          </a:p>
          <a:p>
            <a:r>
              <a:rPr lang="en-US" dirty="0"/>
              <a:t>Electromagnetic waves are beautifully described by Maxwell’s equations. They are sinusoidal waves traveling through space, with an electric field and a magnetic field that are perpendicular to each other. Together, they form the foundation for how light and all electromagnetic radiation behave.</a:t>
            </a:r>
          </a:p>
          <a:p>
            <a:endParaRPr lang="en-US" dirty="0"/>
          </a:p>
          <a:p>
            <a:r>
              <a:rPr lang="en-US" dirty="0"/>
              <a:t>Now, across this wide spectrum, different portions can be used for different purposes. For example, X-rays are used for radiography and CT imaging. Gamma rays are used in nuclear imaging, like PET and SPECT. Infrared and visible light are used for optical imaging and pathology. Radio waves and microwaves are used in magnetic resonance imaging. So, depending on the wavelength and frequency, each portion of the spectrum serves a different role in medicine.</a:t>
            </a:r>
          </a:p>
          <a:p>
            <a:endParaRPr lang="en-US" dirty="0"/>
          </a:p>
          <a:p>
            <a:r>
              <a:rPr lang="en-US" dirty="0"/>
              <a:t>To describe the energy of electromagnetic radiation, we use a fundamental relationship:</a:t>
            </a:r>
            <a:br>
              <a:rPr lang="en-US" dirty="0"/>
            </a:br>
            <a:r>
              <a:rPr lang="en-US" b="1" dirty="0"/>
              <a:t>E equals h times f, which is also equal to h c over lambda.</a:t>
            </a:r>
            <a:endParaRPr lang="en-US" dirty="0"/>
          </a:p>
          <a:p>
            <a:r>
              <a:rPr lang="en-US" dirty="0"/>
              <a:t>Here, </a:t>
            </a:r>
            <a:r>
              <a:rPr lang="en-US" i="1" dirty="0"/>
              <a:t>h</a:t>
            </a:r>
            <a:r>
              <a:rPr lang="en-US" dirty="0"/>
              <a:t> is Planck’s constant, </a:t>
            </a:r>
            <a:r>
              <a:rPr lang="en-US" i="1" dirty="0"/>
              <a:t>f</a:t>
            </a:r>
            <a:r>
              <a:rPr lang="en-US" dirty="0"/>
              <a:t> is frequency, </a:t>
            </a:r>
            <a:r>
              <a:rPr lang="en-US" i="1" dirty="0"/>
              <a:t>c</a:t>
            </a:r>
            <a:r>
              <a:rPr lang="en-US" dirty="0"/>
              <a:t> is the speed of light, and </a:t>
            </a:r>
            <a:r>
              <a:rPr lang="en-US" i="1" dirty="0"/>
              <a:t>lambda</a:t>
            </a:r>
            <a:r>
              <a:rPr lang="en-US" dirty="0"/>
              <a:t> is the wavelength. From this equation, you can see that energy is directly proportional to frequency and inversely proportional to wavelength.</a:t>
            </a:r>
          </a:p>
          <a:p>
            <a:endParaRPr lang="en-US" dirty="0"/>
          </a:p>
          <a:p>
            <a:r>
              <a:rPr lang="en-US" dirty="0"/>
              <a:t>In medical imaging, we work with very small wavelengths, usually measured in nanometers and angstroms. One nanometer is 10 to the power of minus 9 meters. One angstrom, written as a small circle above the letter A, is even smaller — 10 to the power of minus 10 meters.</a:t>
            </a:r>
          </a:p>
          <a:p>
            <a:r>
              <a:rPr lang="en-US" dirty="0"/>
              <a:t>So this slide shows you clearly where X-rays fit in the electromagnetic spectrum, and why their energy levels make them so useful for medical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6</a:t>
            </a:fld>
            <a:endParaRPr lang="en-US"/>
          </a:p>
        </p:txBody>
      </p:sp>
    </p:spTree>
    <p:extLst>
      <p:ext uri="{BB962C8B-B14F-4D97-AF65-F5344CB8AC3E}">
        <p14:creationId xmlns:p14="http://schemas.microsoft.com/office/powerpoint/2010/main" val="1509127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narrow down within the electromagnetic spectrum, we can clearly see where X-rays sit. Their wavelengths are extremely small, ranging roughly from one-tenth of a nanometer up to ten nanometers. Within this narrow window, we classify radiation as X-rays.</a:t>
            </a:r>
          </a:p>
          <a:p>
            <a:endParaRPr lang="en-US" dirty="0"/>
          </a:p>
          <a:p>
            <a:r>
              <a:rPr lang="en-US" dirty="0"/>
              <a:t>But not all X-rays are the same. When the frequency is higher — and remember, higher frequency means higher energy — we call them </a:t>
            </a:r>
            <a:r>
              <a:rPr lang="en-US" b="1" dirty="0"/>
              <a:t>hard X-rays</a:t>
            </a:r>
            <a:r>
              <a:rPr lang="en-US" dirty="0"/>
              <a:t>. When the frequency is lower, corresponding to longer wavelengths, the energy is weaker, and we call them </a:t>
            </a:r>
            <a:r>
              <a:rPr lang="en-US" b="1" dirty="0"/>
              <a:t>soft X-rays</a:t>
            </a:r>
            <a:r>
              <a:rPr lang="en-US" dirty="0"/>
              <a:t>.</a:t>
            </a:r>
          </a:p>
          <a:p>
            <a:endParaRPr lang="en-US" dirty="0"/>
          </a:p>
          <a:p>
            <a:r>
              <a:rPr lang="en-US" dirty="0"/>
              <a:t>Different kinds of X-rays are useful for different applications. For example, in </a:t>
            </a:r>
            <a:r>
              <a:rPr lang="en-US" b="1" dirty="0"/>
              <a:t>mammography</a:t>
            </a:r>
            <a:r>
              <a:rPr lang="en-US" dirty="0"/>
              <a:t>, we use relatively soft X-rays because we want sensitivity to soft tissue structures. But if we want to penetrate thicker parts of the body or denser tissues like bone, we need hard X-rays, with energies that can go above 100 kilo-electron-volts.</a:t>
            </a:r>
          </a:p>
          <a:p>
            <a:endParaRPr lang="en-US" dirty="0"/>
          </a:p>
          <a:p>
            <a:r>
              <a:rPr lang="en-US" dirty="0"/>
              <a:t>In non-medical settings, even higher-energy X-rays are used. For example, in </a:t>
            </a:r>
            <a:r>
              <a:rPr lang="en-US" b="1" dirty="0"/>
              <a:t>airport security screening</a:t>
            </a:r>
            <a:r>
              <a:rPr lang="en-US" dirty="0"/>
              <a:t>, luggage may be very thick or contain dense objects. In those cases, stronger X-rays are required; otherwise, all the radiation would be absorbed, and no useful information would come out. So, depending on the wavelength and energy, X-rays can be tuned for very different purposes — from delicate imaging in medicine to powerful scanning in security.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7</a:t>
            </a:fld>
            <a:endParaRPr lang="en-US"/>
          </a:p>
        </p:txBody>
      </p:sp>
    </p:spTree>
    <p:extLst>
      <p:ext uri="{BB962C8B-B14F-4D97-AF65-F5344CB8AC3E}">
        <p14:creationId xmlns:p14="http://schemas.microsoft.com/office/powerpoint/2010/main" val="33622034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this briefly back in the first lecture, but let’s look again. This is a standard X-ray radiograph — in this case, a chest X-ray. It’s a single two-dimensional projection of the body, captured on film or in digital form.</a:t>
            </a:r>
          </a:p>
          <a:p>
            <a:endParaRPr lang="en-US" dirty="0"/>
          </a:p>
          <a:p>
            <a:r>
              <a:rPr lang="en-US" dirty="0"/>
              <a:t>What you see here is everything superimposed: the heart, the lungs, the ribs — all layered on top of each other in the same image. Because of that overlap, radiography is not always the clearest view. Still, it provides valuable insight into the human body.</a:t>
            </a:r>
          </a:p>
          <a:p>
            <a:r>
              <a:rPr lang="en-US" dirty="0"/>
              <a:t>For example, if a patient has a broken bone or if there is a foreign object like a bullet, it shows up immediately. That’s why radiography is so important in emergency rooms — it’s fast, widely available, and gives doctors a quick look inside.</a:t>
            </a:r>
          </a:p>
          <a:p>
            <a:endParaRPr lang="en-US" dirty="0"/>
          </a:p>
          <a:p>
            <a:r>
              <a:rPr lang="en-US" dirty="0"/>
              <a:t>But keep in mind, this is only a </a:t>
            </a:r>
            <a:r>
              <a:rPr lang="en-US" b="1" dirty="0"/>
              <a:t>projected view</a:t>
            </a:r>
            <a:r>
              <a:rPr lang="en-US" dirty="0"/>
              <a:t>. Moving from projection imaging, like radiography, to </a:t>
            </a:r>
            <a:r>
              <a:rPr lang="en-US" b="1" dirty="0"/>
              <a:t>cross-sectional imaging</a:t>
            </a:r>
            <a:r>
              <a:rPr lang="en-US" dirty="0"/>
              <a:t>, like CT, was a huge leap forward in the field of medical imaging.</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8</a:t>
            </a:fld>
            <a:endParaRPr lang="en-US"/>
          </a:p>
        </p:txBody>
      </p:sp>
    </p:spTree>
    <p:extLst>
      <p:ext uri="{BB962C8B-B14F-4D97-AF65-F5344CB8AC3E}">
        <p14:creationId xmlns:p14="http://schemas.microsoft.com/office/powerpoint/2010/main" val="2620446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X-ray computed tomography, or CT. Unlike a simple radiograph, CT allows us to see a clear </a:t>
            </a:r>
            <a:r>
              <a:rPr lang="en-US" b="1" dirty="0"/>
              <a:t>cross-sectional view</a:t>
            </a:r>
            <a:r>
              <a:rPr lang="en-US" dirty="0"/>
              <a:t> of the body. With CT, the resolution can be extremely fine, down to about 300 microns, which is three-tenths of a millimeter. That means we can visualize very small structures and details inside the body.</a:t>
            </a:r>
          </a:p>
          <a:p>
            <a:endParaRPr lang="en-US" dirty="0"/>
          </a:p>
          <a:p>
            <a:r>
              <a:rPr lang="en-US" dirty="0"/>
              <a:t>How do we actually make a cross-sectional image from X-rays? That is the central question of CT, and it will be the focus of our next lecture. For now, I just want to give you a sense of how powerful this technology is.</a:t>
            </a:r>
          </a:p>
          <a:p>
            <a:r>
              <a:rPr lang="en-US" dirty="0"/>
              <a:t>When you see images like this, you realize how useful X-ray imaging can be. Hopefully, this motivates you to dig deeper — to understand how the X-ray source, the detectors, and the reconstruction process all work together to extract as much information as possible from the human body.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1971290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pPr/>
              <a:t>‹#›</a:t>
            </a:fld>
            <a:endParaRPr lang="en-US">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pPr/>
              <a:t>‹#›</a:t>
            </a:fld>
            <a:endParaRPr lang="en-US">
              <a:solidFill>
                <a:schemeClr val="tx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graphicFrame>
        <p:nvGraphicFramePr>
          <p:cNvPr id="3" name="Object 11"/>
          <p:cNvGraphicFramePr>
            <a:graphicFrameLocks noChangeAspect="1"/>
          </p:cNvGraphicFramePr>
          <p:nvPr/>
        </p:nvGraphicFramePr>
        <p:xfrm>
          <a:off x="107951" y="87314"/>
          <a:ext cx="2755900" cy="2568575"/>
        </p:xfrm>
        <a:graphic>
          <a:graphicData uri="http://schemas.openxmlformats.org/presentationml/2006/ole">
            <mc:AlternateContent xmlns:mc="http://schemas.openxmlformats.org/markup-compatibility/2006">
              <mc:Choice xmlns:v="urn:schemas-microsoft-com:vml" Requires="v">
                <p:oleObj name="Image" r:id="rId2" imgW="2228092" imgH="2770638" progId="">
                  <p:embed/>
                </p:oleObj>
              </mc:Choice>
              <mc:Fallback>
                <p:oleObj name="Image" r:id="rId2" imgW="2228092" imgH="2770638"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1" y="87314"/>
                        <a:ext cx="2755900"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 name="AutoShape 4"/>
          <p:cNvSpPr>
            <a:spLocks noChangeArrowheads="1"/>
          </p:cNvSpPr>
          <p:nvPr/>
        </p:nvSpPr>
        <p:spPr bwMode="auto">
          <a:xfrm>
            <a:off x="3494618" y="2339975"/>
            <a:ext cx="8210549" cy="152400"/>
          </a:xfrm>
          <a:custGeom>
            <a:avLst/>
            <a:gdLst>
              <a:gd name="T0" fmla="*/ 0 w 1000"/>
              <a:gd name="T1" fmla="*/ 0 h 1000"/>
              <a:gd name="T2" fmla="*/ 2147483647 w 1000"/>
              <a:gd name="T3" fmla="*/ 0 h 1000"/>
              <a:gd name="T4" fmla="*/ 2147483647 w 1000"/>
              <a:gd name="T5" fmla="*/ 23225760 h 1000"/>
              <a:gd name="T6" fmla="*/ 0 w 1000"/>
              <a:gd name="T7" fmla="*/ 23225760 h 1000"/>
              <a:gd name="T8" fmla="*/ 0 w 1000"/>
              <a:gd name="T9" fmla="*/ 0 h 1000"/>
              <a:gd name="T10" fmla="*/ 2147483647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chemeClr val="tx1"/>
          </a:solidFill>
          <a:ln w="9525">
            <a:solidFill>
              <a:schemeClr val="tx1"/>
            </a:solidFill>
            <a:round/>
            <a:headEnd/>
            <a:tailEnd/>
          </a:ln>
        </p:spPr>
        <p:txBody>
          <a:bodyPr/>
          <a:lstStyle/>
          <a:p>
            <a:endParaRPr lang="en-US" sz="1800">
              <a:solidFill>
                <a:srgbClr val="FF0000"/>
              </a:solidFill>
              <a:latin typeface="Arial" charset="0"/>
              <a:ea typeface="ＭＳ Ｐゴシック" charset="0"/>
            </a:endParaRPr>
          </a:p>
        </p:txBody>
      </p:sp>
      <p:sp>
        <p:nvSpPr>
          <p:cNvPr id="2" name="Title 1"/>
          <p:cNvSpPr>
            <a:spLocks noGrp="1"/>
          </p:cNvSpPr>
          <p:nvPr>
            <p:ph type="ctrTitle"/>
          </p:nvPr>
        </p:nvSpPr>
        <p:spPr>
          <a:xfrm>
            <a:off x="3390918" y="2571746"/>
            <a:ext cx="8515373" cy="857255"/>
          </a:xfrm>
        </p:spPr>
        <p:txBody>
          <a:bodyPr/>
          <a:lstStyle>
            <a:lvl1pPr algn="l">
              <a:lnSpc>
                <a:spcPct val="150000"/>
              </a:lnSpc>
              <a:defRPr sz="2800">
                <a:solidFill>
                  <a:schemeClr val="bg2"/>
                </a:solidFill>
              </a:defRPr>
            </a:lvl1pPr>
          </a:lstStyle>
          <a:p>
            <a:r>
              <a:rPr lang="en-US"/>
              <a:t>Click to edit Master title style</a:t>
            </a:r>
            <a:endParaRPr lang="nl-BE" dirty="0"/>
          </a:p>
        </p:txBody>
      </p:sp>
      <p:sp>
        <p:nvSpPr>
          <p:cNvPr id="5" name="Date Placeholder 3"/>
          <p:cNvSpPr>
            <a:spLocks noGrp="1"/>
          </p:cNvSpPr>
          <p:nvPr>
            <p:ph type="dt" sz="half" idx="10"/>
          </p:nvPr>
        </p:nvSpPr>
        <p:spPr>
          <a:xfrm>
            <a:off x="5524500" y="6356351"/>
            <a:ext cx="2844800" cy="365125"/>
          </a:xfrm>
          <a:prstGeom prst="rect">
            <a:avLst/>
          </a:prstGeom>
        </p:spPr>
        <p:txBody>
          <a:bodyPr/>
          <a:lstStyle>
            <a:lvl1pPr>
              <a:defRPr smtClean="0"/>
            </a:lvl1pPr>
          </a:lstStyle>
          <a:p>
            <a:pPr>
              <a:defRPr/>
            </a:pPr>
            <a:fld id="{797C5E54-E24D-9345-A6DD-B3FA88421211}" type="datetime1">
              <a:rPr lang="nl-BE"/>
              <a:pPr>
                <a:defRPr/>
              </a:pPr>
              <a:t>5/09/2025</a:t>
            </a:fld>
            <a:endParaRPr lang="nl-BE"/>
          </a:p>
        </p:txBody>
      </p:sp>
      <p:sp>
        <p:nvSpPr>
          <p:cNvPr id="6" name="Footer Placeholder 4"/>
          <p:cNvSpPr>
            <a:spLocks noGrp="1"/>
          </p:cNvSpPr>
          <p:nvPr>
            <p:ph type="ftr" sz="quarter" idx="11"/>
          </p:nvPr>
        </p:nvSpPr>
        <p:spPr>
          <a:xfrm>
            <a:off x="584201" y="6356351"/>
            <a:ext cx="4178300" cy="365125"/>
          </a:xfrm>
          <a:prstGeom prst="rect">
            <a:avLst/>
          </a:prstGeom>
        </p:spPr>
        <p:txBody>
          <a:bodyPr/>
          <a:lstStyle>
            <a:lvl1pPr>
              <a:defRPr smtClean="0"/>
            </a:lvl1pPr>
          </a:lstStyle>
          <a:p>
            <a:pPr>
              <a:defRPr/>
            </a:pPr>
            <a:r>
              <a:rPr lang="en-US"/>
              <a:t>K.U.Leuven – UZ Leuven </a:t>
            </a:r>
          </a:p>
          <a:p>
            <a:pPr>
              <a:defRPr/>
            </a:pPr>
            <a:r>
              <a:rPr lang="en-US"/>
              <a:t>Medical Imaging Research Center</a:t>
            </a:r>
          </a:p>
        </p:txBody>
      </p:sp>
      <p:sp>
        <p:nvSpPr>
          <p:cNvPr id="7" name="Slide Number Placeholder 5"/>
          <p:cNvSpPr>
            <a:spLocks noGrp="1"/>
          </p:cNvSpPr>
          <p:nvPr>
            <p:ph type="sldNum" sz="quarter" idx="12"/>
          </p:nvPr>
        </p:nvSpPr>
        <p:spPr>
          <a:xfrm>
            <a:off x="8737600" y="6356351"/>
            <a:ext cx="2844800" cy="365125"/>
          </a:xfrm>
          <a:prstGeom prst="rect">
            <a:avLst/>
          </a:prstGeom>
        </p:spPr>
        <p:txBody>
          <a:bodyPr/>
          <a:lstStyle>
            <a:lvl1pPr>
              <a:defRPr smtClean="0"/>
            </a:lvl1pPr>
          </a:lstStyle>
          <a:p>
            <a:pPr>
              <a:defRPr/>
            </a:pPr>
            <a:fld id="{75FAD7BC-E9CC-554A-AD75-FCEC505BD4EB}" type="slidenum">
              <a:rPr lang="nl-BE"/>
              <a:pPr>
                <a:defRPr/>
              </a:pPr>
              <a:t>‹#›</a:t>
            </a:fld>
            <a:endParaRPr lang="nl-BE"/>
          </a:p>
        </p:txBody>
      </p:sp>
    </p:spTree>
    <p:extLst>
      <p:ext uri="{BB962C8B-B14F-4D97-AF65-F5344CB8AC3E}">
        <p14:creationId xmlns:p14="http://schemas.microsoft.com/office/powerpoint/2010/main" val="18883451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85BAD774-DDFF-4B0A-AE05-0D450AF43C76}" type="datetimeFigureOut">
              <a:rPr lang="en-US" smtClean="0"/>
              <a:t>9/5/2025</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56F833A8-2DF3-4424-BA1C-F0A37C312A75}" type="slidenum">
              <a:rPr lang="en-US" smtClean="0"/>
              <a:t>‹#›</a:t>
            </a:fld>
            <a:endParaRPr lang="en-US"/>
          </a:p>
        </p:txBody>
      </p:sp>
    </p:spTree>
    <p:extLst>
      <p:ext uri="{BB962C8B-B14F-4D97-AF65-F5344CB8AC3E}">
        <p14:creationId xmlns:p14="http://schemas.microsoft.com/office/powerpoint/2010/main" val="39646853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37485449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1263960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42551609-7012-4524-8F91-CAEC89A8DA2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3768628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C38EB37-9F67-488F-AFCB-318363D4DA79}"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877956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325EC937-4EEB-42FF-9745-F8ECC712C67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7201144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26E09F27-08E5-47E1-9081-CDEF6FA99715}"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6032531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sz="2800" b="1"/>
            </a:lvl1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CC251E47-B223-48F4-A299-CE4A766087D6}"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468859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BB27830-E813-4D5B-BECC-EB4E76333BE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3826331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8950E5CE-EF1E-495C-8D34-E9307ADFFB20}"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6263212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EDA7D03F-0D9F-4D6E-A9DA-DA22B08C88FB}"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94715928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a:defRPr/>
            </a:pPr>
            <a:fld id="{5D488692-0FB6-433E-9CFB-08D03A34DD8A}" type="slidenum">
              <a:rPr lang="en-US" smtClean="0">
                <a:solidFill>
                  <a:srgbClr val="000000"/>
                </a:solidFill>
                <a:ea typeface="ＭＳ Ｐゴシック"/>
                <a:cs typeface="Times New Roman" pitchFamily="18" charset="0"/>
              </a:rPr>
              <a:pPr>
                <a:def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496477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pPr/>
              <a:t>‹#›</a:t>
            </a:fld>
            <a:endParaRPr lang="en-US">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pPr/>
              <a:t>‹#›</a:t>
            </a:fld>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pPr/>
              <a:t>‹#›</a:t>
            </a:fld>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pPr/>
              <a:t>‹#›</a:t>
            </a:fld>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pPr/>
              <a:t>‹#›</a:t>
            </a:fld>
            <a:endParaRPr lang="en-US">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pPr/>
              <a:t>‹#›</a:t>
            </a:fld>
            <a:endParaRPr 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pPr/>
              <a:t>‹#›</a:t>
            </a:fld>
            <a:endParaRPr lang="en-US">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8" r:id="rId12"/>
    <p:sldLayoutId id="2147483710" r:id="rId13"/>
  </p:sldLayoutIdLst>
  <p:hf hdr="0" ftr="0" dt="0"/>
  <p:txStyles>
    <p:title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4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charset="0"/>
              <a:ea typeface="ＭＳ Ｐゴシック"/>
              <a:cs typeface="Times New Roman" pitchFamily="18" charset="0"/>
            </a:endParaRPr>
          </a:p>
        </p:txBody>
      </p:sp>
    </p:spTree>
    <p:extLst>
      <p:ext uri="{BB962C8B-B14F-4D97-AF65-F5344CB8AC3E}">
        <p14:creationId xmlns:p14="http://schemas.microsoft.com/office/powerpoint/2010/main" val="39659243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3.bin"/><Relationship Id="rId4" Type="http://schemas.openxmlformats.org/officeDocument/2006/relationships/image" Target="../media/image39.wmf"/></Relationships>
</file>

<file path=ppt/slides/_rels/slide28.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2.wmf"/><Relationship Id="rId5" Type="http://schemas.openxmlformats.org/officeDocument/2006/relationships/oleObject" Target="../embeddings/oleObject5.bin"/><Relationship Id="rId4" Type="http://schemas.openxmlformats.org/officeDocument/2006/relationships/image" Target="../media/image41.wmf"/></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6.gif"/><Relationship Id="rId4" Type="http://schemas.openxmlformats.org/officeDocument/2006/relationships/image" Target="../media/image45.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57.png"/><Relationship Id="rId4" Type="http://schemas.openxmlformats.org/officeDocument/2006/relationships/image" Target="../media/image56.jpe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5.jpg"/></Relationships>
</file>

<file path=ppt/slides/_rels/slide4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7.wmf"/><Relationship Id="rId4" Type="http://schemas.openxmlformats.org/officeDocument/2006/relationships/oleObject" Target="../embeddings/oleObject7.bin"/></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47.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72.emf"/></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400" b="1" dirty="0">
                <a:solidFill>
                  <a:schemeClr val="tx1"/>
                </a:solidFill>
              </a:rPr>
              <a:t>Lecture 12: X-ray Radiography</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spTree>
    <p:extLst>
      <p:ext uri="{BB962C8B-B14F-4D97-AF65-F5344CB8AC3E}">
        <p14:creationId xmlns:p14="http://schemas.microsoft.com/office/powerpoint/2010/main" val="411185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4620" y="1720735"/>
            <a:ext cx="6854960" cy="5137265"/>
          </a:xfrm>
          <a:prstGeom prst="rect">
            <a:avLst/>
          </a:prstGeom>
        </p:spPr>
      </p:pic>
      <p:sp>
        <p:nvSpPr>
          <p:cNvPr id="17409" name="Title 1"/>
          <p:cNvSpPr>
            <a:spLocks noGrp="1"/>
          </p:cNvSpPr>
          <p:nvPr>
            <p:ph type="ctrTitle"/>
          </p:nvPr>
        </p:nvSpPr>
        <p:spPr>
          <a:xfrm>
            <a:off x="3568413" y="277437"/>
            <a:ext cx="2765886" cy="857250"/>
          </a:xfrm>
        </p:spPr>
        <p:txBody>
          <a:bodyPr/>
          <a:lstStyle/>
          <a:p>
            <a:pPr eaLnBrk="1" hangingPunct="1"/>
            <a:r>
              <a:rPr lang="en-GB" dirty="0">
                <a:latin typeface="Verdana" charset="0"/>
              </a:rPr>
              <a:t>Radiography</a:t>
            </a:r>
            <a:endParaRPr lang="nl-BE" dirty="0">
              <a:latin typeface="Verdana" charset="0"/>
            </a:endParaRPr>
          </a:p>
        </p:txBody>
      </p:sp>
    </p:spTree>
    <p:extLst>
      <p:ext uri="{BB962C8B-B14F-4D97-AF65-F5344CB8AC3E}">
        <p14:creationId xmlns:p14="http://schemas.microsoft.com/office/powerpoint/2010/main" val="2986258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119957"/>
            <a:ext cx="8199686" cy="6154998"/>
          </a:xfrm>
          <a:prstGeom prst="rect">
            <a:avLst/>
          </a:prstGeom>
        </p:spPr>
      </p:pic>
    </p:spTree>
    <p:extLst>
      <p:ext uri="{BB962C8B-B14F-4D97-AF65-F5344CB8AC3E}">
        <p14:creationId xmlns:p14="http://schemas.microsoft.com/office/powerpoint/2010/main" val="5041482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Medical X-rays</a:t>
            </a:r>
          </a:p>
        </p:txBody>
      </p:sp>
      <p:sp>
        <p:nvSpPr>
          <p:cNvPr id="4" name="Rectangle 3"/>
          <p:cNvSpPr txBox="1">
            <a:spLocks noGrp="1" noChangeArrowheads="1"/>
          </p:cNvSpPr>
          <p:nvPr>
            <p:ph idx="1"/>
          </p:nvPr>
        </p:nvSpPr>
        <p:spPr>
          <a:xfrm>
            <a:off x="515297" y="1407623"/>
            <a:ext cx="7848600" cy="444941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buClrTx/>
            </a:pPr>
            <a:r>
              <a:rPr lang="en-US" sz="2800" dirty="0">
                <a:solidFill>
                  <a:srgbClr val="FF0000"/>
                </a:solidFill>
              </a:rPr>
              <a:t>Relatively Cheap &amp; Widely Available</a:t>
            </a:r>
          </a:p>
          <a:p>
            <a:pPr eaLnBrk="1" hangingPunct="1">
              <a:lnSpc>
                <a:spcPct val="90000"/>
              </a:lnSpc>
              <a:buClrTx/>
            </a:pPr>
            <a:r>
              <a:rPr lang="en-US" sz="2800" dirty="0">
                <a:solidFill>
                  <a:srgbClr val="FF0000"/>
                </a:solidFill>
              </a:rPr>
              <a:t>High Resolution &amp; Fast Speed</a:t>
            </a:r>
          </a:p>
          <a:p>
            <a:pPr eaLnBrk="1" hangingPunct="1">
              <a:lnSpc>
                <a:spcPct val="90000"/>
              </a:lnSpc>
              <a:buClrTx/>
            </a:pPr>
            <a:r>
              <a:rPr lang="en-US" sz="2800" dirty="0">
                <a:solidFill>
                  <a:srgbClr val="FF0000"/>
                </a:solidFill>
              </a:rPr>
              <a:t>High Geometric Accuracy</a:t>
            </a:r>
          </a:p>
          <a:p>
            <a:pPr eaLnBrk="1" hangingPunct="1">
              <a:lnSpc>
                <a:spcPct val="90000"/>
              </a:lnSpc>
              <a:buClrTx/>
            </a:pPr>
            <a:r>
              <a:rPr lang="en-US" sz="2800" dirty="0">
                <a:solidFill>
                  <a:srgbClr val="FF0000"/>
                </a:solidFill>
              </a:rPr>
              <a:t>Sensitive &amp;/ Specific for Many Diseases</a:t>
            </a:r>
          </a:p>
          <a:p>
            <a:pPr eaLnBrk="1" hangingPunct="1">
              <a:lnSpc>
                <a:spcPct val="90000"/>
              </a:lnSpc>
              <a:buClrTx/>
            </a:pPr>
            <a:r>
              <a:rPr lang="en-US" sz="2800" dirty="0">
                <a:solidFill>
                  <a:srgbClr val="FF0000"/>
                </a:solidFill>
              </a:rPr>
              <a:t>Differential Diagnostics</a:t>
            </a:r>
          </a:p>
          <a:p>
            <a:pPr eaLnBrk="1" hangingPunct="1">
              <a:lnSpc>
                <a:spcPct val="90000"/>
              </a:lnSpc>
              <a:buClrTx/>
            </a:pPr>
            <a:r>
              <a:rPr lang="en-US" sz="2800" dirty="0">
                <a:solidFill>
                  <a:srgbClr val="7030A0"/>
                </a:solidFill>
              </a:rPr>
              <a:t>Ionizing Radiation</a:t>
            </a:r>
          </a:p>
          <a:p>
            <a:pPr eaLnBrk="1" hangingPunct="1">
              <a:lnSpc>
                <a:spcPct val="90000"/>
              </a:lnSpc>
              <a:buClrTx/>
            </a:pPr>
            <a:r>
              <a:rPr lang="en-US" sz="2800" dirty="0">
                <a:solidFill>
                  <a:srgbClr val="7030A0"/>
                </a:solidFill>
              </a:rPr>
              <a:t>Poor Contrast in Soft Tissue</a:t>
            </a:r>
          </a:p>
          <a:p>
            <a:pPr eaLnBrk="1" hangingPunct="1">
              <a:lnSpc>
                <a:spcPct val="90000"/>
              </a:lnSpc>
              <a:buClrTx/>
            </a:pPr>
            <a:r>
              <a:rPr lang="en-US" sz="2800" dirty="0">
                <a:solidFill>
                  <a:srgbClr val="00B050"/>
                </a:solidFill>
              </a:rPr>
              <a:t>Global X-ray Market:</a:t>
            </a:r>
          </a:p>
          <a:p>
            <a:pPr marL="0" indent="0" eaLnBrk="1" hangingPunct="1">
              <a:lnSpc>
                <a:spcPct val="90000"/>
              </a:lnSpc>
              <a:buClrTx/>
              <a:buNone/>
            </a:pPr>
            <a:r>
              <a:rPr lang="en-US" sz="2800" dirty="0">
                <a:solidFill>
                  <a:srgbClr val="00B050"/>
                </a:solidFill>
              </a:rPr>
              <a:t>	$7.3 billion in 2011, $9.1 billion in 2017</a:t>
            </a:r>
          </a:p>
        </p:txBody>
      </p:sp>
    </p:spTree>
    <p:extLst>
      <p:ext uri="{BB962C8B-B14F-4D97-AF65-F5344CB8AC3E}">
        <p14:creationId xmlns:p14="http://schemas.microsoft.com/office/powerpoint/2010/main" val="4007439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Imaging</a:t>
            </a:r>
          </a:p>
        </p:txBody>
      </p:sp>
      <p:pic>
        <p:nvPicPr>
          <p:cNvPr id="11268" name="Picture 4" descr="https://www.fda.gov/ucm/groups/fdagov-public/documents/image/ucm115328.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136" y="1077884"/>
            <a:ext cx="4144648" cy="5322263"/>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http://www.rayur.com/wp-content/uploads/2012/08/Chest-X-r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55702"/>
            <a:ext cx="4957898" cy="4604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3907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Airport Security Screening</a:t>
            </a:r>
          </a:p>
        </p:txBody>
      </p:sp>
      <p:pic>
        <p:nvPicPr>
          <p:cNvPr id="20482" name="Picture 2" descr="http://gadling.com/wp-content/uploads/2011/03/revealct80x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600"/>
            <a:ext cx="8574158" cy="5824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5019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Imaging</a:t>
            </a:r>
          </a:p>
        </p:txBody>
      </p:sp>
      <p:sp>
        <p:nvSpPr>
          <p:cNvPr id="4" name="TextBox 3"/>
          <p:cNvSpPr txBox="1"/>
          <p:nvPr/>
        </p:nvSpPr>
        <p:spPr>
          <a:xfrm>
            <a:off x="662632" y="1373384"/>
            <a:ext cx="7712368" cy="4401205"/>
          </a:xfrm>
          <a:prstGeom prst="rect">
            <a:avLst/>
          </a:prstGeom>
          <a:noFill/>
        </p:spPr>
        <p:txBody>
          <a:bodyPr wrap="none" rtlCol="0">
            <a:spAutoFit/>
          </a:bodyPr>
          <a:lstStyle/>
          <a:p>
            <a:pPr marL="342900" indent="-342900">
              <a:buFont typeface="Arial" panose="020B0604020202020204" pitchFamily="34" charset="0"/>
              <a:buChar char="•"/>
            </a:pPr>
            <a:r>
              <a:rPr lang="en-US" sz="2800" b="1" dirty="0"/>
              <a:t>Basic Knowledge</a:t>
            </a:r>
            <a:endParaRPr lang="en-US" sz="2800" dirty="0"/>
          </a:p>
          <a:p>
            <a:pPr marL="342900" indent="-342900">
              <a:buFont typeface="Arial" panose="020B0604020202020204" pitchFamily="34" charset="0"/>
              <a:buChar char="•"/>
            </a:pPr>
            <a:r>
              <a:rPr lang="en-US" sz="2800" b="1" dirty="0">
                <a:solidFill>
                  <a:srgbClr val="FF0000"/>
                </a:solidFill>
              </a:rPr>
              <a:t>X-ray Source</a:t>
            </a:r>
          </a:p>
          <a:p>
            <a:r>
              <a:rPr lang="en-US" sz="2800" b="1" dirty="0">
                <a:solidFill>
                  <a:srgbClr val="FF0000"/>
                </a:solidFill>
              </a:rPr>
              <a:t>	</a:t>
            </a:r>
            <a:r>
              <a:rPr lang="en-US" sz="2800" dirty="0">
                <a:solidFill>
                  <a:srgbClr val="FF0000"/>
                </a:solidFill>
              </a:rPr>
              <a:t>Working Principle</a:t>
            </a:r>
          </a:p>
          <a:p>
            <a:r>
              <a:rPr lang="en-US" sz="2800" dirty="0">
                <a:solidFill>
                  <a:srgbClr val="FF0000"/>
                </a:solidFill>
              </a:rPr>
              <a:t>	X-ray Spectrum (General, Characteristic)</a:t>
            </a:r>
            <a:endParaRPr lang="en-US" sz="2000" dirty="0">
              <a:solidFill>
                <a:srgbClr val="FF0000"/>
              </a:solidFill>
            </a:endParaRPr>
          </a:p>
          <a:p>
            <a:pPr marL="342900" indent="-342900">
              <a:buFont typeface="Arial" panose="020B0604020202020204" pitchFamily="34" charset="0"/>
              <a:buChar char="•"/>
            </a:pPr>
            <a:r>
              <a:rPr lang="en-US" sz="2800" b="1" dirty="0"/>
              <a:t>X-ray Attenuation</a:t>
            </a:r>
          </a:p>
          <a:p>
            <a:r>
              <a:rPr lang="en-US" sz="2800" b="1" dirty="0"/>
              <a:t>	</a:t>
            </a:r>
            <a:r>
              <a:rPr lang="en-US" sz="2800" dirty="0"/>
              <a:t>Scatter (Coherent, Incoherent)</a:t>
            </a:r>
          </a:p>
          <a:p>
            <a:r>
              <a:rPr lang="en-US" sz="2800" dirty="0"/>
              <a:t>	Absorption (K-edge)</a:t>
            </a:r>
          </a:p>
          <a:p>
            <a:pPr marL="342900" indent="-342900">
              <a:buFont typeface="Arial" panose="020B0604020202020204" pitchFamily="34" charset="0"/>
              <a:buChar char="•"/>
            </a:pPr>
            <a:r>
              <a:rPr lang="en-US" sz="2800" b="1" dirty="0"/>
              <a:t>X-ray Detector</a:t>
            </a:r>
          </a:p>
          <a:p>
            <a:r>
              <a:rPr lang="en-US" sz="2800" b="1" dirty="0"/>
              <a:t>	</a:t>
            </a:r>
            <a:r>
              <a:rPr lang="en-US" sz="2800" dirty="0"/>
              <a:t>Energy-integrating (Dual-energy imaging)</a:t>
            </a:r>
          </a:p>
          <a:p>
            <a:r>
              <a:rPr lang="en-US" sz="2800" dirty="0"/>
              <a:t>	Photon-counting</a:t>
            </a:r>
          </a:p>
        </p:txBody>
      </p:sp>
    </p:spTree>
    <p:extLst>
      <p:ext uri="{BB962C8B-B14F-4D97-AF65-F5344CB8AC3E}">
        <p14:creationId xmlns:p14="http://schemas.microsoft.com/office/powerpoint/2010/main" val="814469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Source</a:t>
            </a:r>
          </a:p>
        </p:txBody>
      </p:sp>
      <p:pic>
        <p:nvPicPr>
          <p:cNvPr id="4" name="Picture 4" descr="x-ray-tube-06-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8653"/>
            <a:ext cx="8669760" cy="5200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5262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Generation</a:t>
            </a:r>
          </a:p>
        </p:txBody>
      </p:sp>
      <p:sp>
        <p:nvSpPr>
          <p:cNvPr id="4" name="Rectangle 3"/>
          <p:cNvSpPr txBox="1">
            <a:spLocks noChangeArrowheads="1"/>
          </p:cNvSpPr>
          <p:nvPr/>
        </p:nvSpPr>
        <p:spPr>
          <a:xfrm>
            <a:off x="459652" y="1302237"/>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b="1" dirty="0"/>
              <a:t>Bremsstrahlung (General)</a:t>
            </a:r>
          </a:p>
          <a:p>
            <a:pPr eaLnBrk="1" hangingPunct="1">
              <a:lnSpc>
                <a:spcPct val="90000"/>
              </a:lnSpc>
            </a:pPr>
            <a:r>
              <a:rPr lang="en-US" b="1" dirty="0"/>
              <a:t>Characteristic (Photoelectric)</a:t>
            </a:r>
          </a:p>
        </p:txBody>
      </p:sp>
      <p:pic>
        <p:nvPicPr>
          <p:cNvPr id="5" name="Picture 4"/>
          <p:cNvPicPr>
            <a:picLocks noChangeAspect="1"/>
          </p:cNvPicPr>
          <p:nvPr/>
        </p:nvPicPr>
        <p:blipFill>
          <a:blip r:embed="rId3"/>
          <a:stretch>
            <a:fillRect/>
          </a:stretch>
        </p:blipFill>
        <p:spPr>
          <a:xfrm>
            <a:off x="1189143" y="2501122"/>
            <a:ext cx="6999219" cy="4204478"/>
          </a:xfrm>
          <a:prstGeom prst="rect">
            <a:avLst/>
          </a:prstGeom>
        </p:spPr>
      </p:pic>
      <p:pic>
        <p:nvPicPr>
          <p:cNvPr id="6"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796043" y="920171"/>
            <a:ext cx="2306394" cy="230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961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X-ray Spectrum</a:t>
            </a:r>
          </a:p>
        </p:txBody>
      </p:sp>
      <p:pic>
        <p:nvPicPr>
          <p:cNvPr id="12290" name="Picture 2" descr="https://miac.unibas.ch/PMI/01-BasicsOfXray-media/figs/Characteristic_Spectru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38" y="1230726"/>
            <a:ext cx="8080084" cy="53281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579912" y="990600"/>
            <a:ext cx="2306394" cy="230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155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Tube Parameters</a:t>
            </a:r>
          </a:p>
        </p:txBody>
      </p:sp>
      <p:pic>
        <p:nvPicPr>
          <p:cNvPr id="4" name="Picture 3"/>
          <p:cNvPicPr>
            <a:picLocks noChangeAspect="1"/>
          </p:cNvPicPr>
          <p:nvPr/>
        </p:nvPicPr>
        <p:blipFill>
          <a:blip r:embed="rId3"/>
          <a:stretch>
            <a:fillRect/>
          </a:stretch>
        </p:blipFill>
        <p:spPr>
          <a:xfrm>
            <a:off x="3969249" y="1318190"/>
            <a:ext cx="5130523" cy="4221620"/>
          </a:xfrm>
          <a:prstGeom prst="rect">
            <a:avLst/>
          </a:prstGeom>
        </p:spPr>
      </p:pic>
      <p:pic>
        <p:nvPicPr>
          <p:cNvPr id="5" name="Picture 4"/>
          <p:cNvPicPr>
            <a:picLocks noChangeAspect="1"/>
          </p:cNvPicPr>
          <p:nvPr/>
        </p:nvPicPr>
        <p:blipFill>
          <a:blip r:embed="rId4"/>
          <a:stretch>
            <a:fillRect/>
          </a:stretch>
        </p:blipFill>
        <p:spPr>
          <a:xfrm>
            <a:off x="1060450" y="1784849"/>
            <a:ext cx="2562225" cy="628650"/>
          </a:xfrm>
          <a:prstGeom prst="rect">
            <a:avLst/>
          </a:prstGeom>
        </p:spPr>
      </p:pic>
      <p:pic>
        <p:nvPicPr>
          <p:cNvPr id="6" name="Picture 5"/>
          <p:cNvPicPr>
            <a:picLocks noChangeAspect="1"/>
          </p:cNvPicPr>
          <p:nvPr/>
        </p:nvPicPr>
        <p:blipFill>
          <a:blip r:embed="rId5"/>
          <a:stretch>
            <a:fillRect/>
          </a:stretch>
        </p:blipFill>
        <p:spPr>
          <a:xfrm>
            <a:off x="4388108" y="6005261"/>
            <a:ext cx="4419545" cy="316116"/>
          </a:xfrm>
          <a:prstGeom prst="rect">
            <a:avLst/>
          </a:prstGeom>
        </p:spPr>
      </p:pic>
      <p:pic>
        <p:nvPicPr>
          <p:cNvPr id="7" name="Picture 6"/>
          <p:cNvPicPr>
            <a:picLocks noChangeAspect="1"/>
          </p:cNvPicPr>
          <p:nvPr/>
        </p:nvPicPr>
        <p:blipFill>
          <a:blip r:embed="rId6"/>
          <a:stretch>
            <a:fillRect/>
          </a:stretch>
        </p:blipFill>
        <p:spPr>
          <a:xfrm>
            <a:off x="4571759" y="5351357"/>
            <a:ext cx="1221908" cy="376907"/>
          </a:xfrm>
          <a:prstGeom prst="rect">
            <a:avLst/>
          </a:prstGeom>
        </p:spPr>
      </p:pic>
      <p:grpSp>
        <p:nvGrpSpPr>
          <p:cNvPr id="8" name="Group 84"/>
          <p:cNvGrpSpPr>
            <a:grpSpLocks/>
          </p:cNvGrpSpPr>
          <p:nvPr/>
        </p:nvGrpSpPr>
        <p:grpSpPr bwMode="auto">
          <a:xfrm>
            <a:off x="203200" y="3058089"/>
            <a:ext cx="3311525" cy="2671763"/>
            <a:chOff x="1776" y="864"/>
            <a:chExt cx="2086" cy="1683"/>
          </a:xfrm>
        </p:grpSpPr>
        <p:sp>
          <p:nvSpPr>
            <p:cNvPr id="9" name="Rectangle 80"/>
            <p:cNvSpPr>
              <a:spLocks noChangeAspect="1" noChangeArrowheads="1"/>
            </p:cNvSpPr>
            <p:nvPr/>
          </p:nvSpPr>
          <p:spPr bwMode="auto">
            <a:xfrm>
              <a:off x="3424" y="1572"/>
              <a:ext cx="240" cy="96"/>
            </a:xfrm>
            <a:prstGeom prst="rect">
              <a:avLst/>
            </a:prstGeom>
            <a:solidFill>
              <a:schemeClr val="bg1"/>
            </a:solidFill>
            <a:ln w="9525">
              <a:miter lim="800000"/>
              <a:headEnd/>
              <a:tailEnd/>
            </a:ln>
            <a:effectLst/>
            <a:scene3d>
              <a:camera prst="legacyObliqueTopRight"/>
              <a:lightRig rig="legacyFlat3" dir="b"/>
            </a:scene3d>
            <a:sp3d extrusionH="1254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10" name="AutoShape 42"/>
            <p:cNvSpPr>
              <a:spLocks noChangeAspect="1" noChangeArrowheads="1"/>
            </p:cNvSpPr>
            <p:nvPr/>
          </p:nvSpPr>
          <p:spPr bwMode="auto">
            <a:xfrm>
              <a:off x="1776" y="973"/>
              <a:ext cx="2086" cy="1295"/>
            </a:xfrm>
            <a:prstGeom prst="roundRect">
              <a:avLst>
                <a:gd name="adj" fmla="val 16667"/>
              </a:avLst>
            </a:prstGeom>
            <a:noFill/>
            <a:ln w="9525">
              <a:solidFill>
                <a:schemeClr val="tx1"/>
              </a:solidFill>
              <a:round/>
              <a:headEnd/>
              <a:tailEnd/>
            </a:ln>
            <a:effectLst/>
            <a:scene3d>
              <a:camera prst="legacyObliqueTopRight"/>
              <a:lightRig rig="legacyFlat3" dir="b"/>
            </a:scene3d>
            <a:sp3d extrusionH="1801800" prstMaterial="legacyMatte">
              <a:bevelT w="13500" h="13500" prst="angle"/>
              <a:bevelB w="13500" h="13500" prst="angle"/>
              <a:extrusionClr>
                <a:schemeClr val="bg1"/>
              </a:extrusionClr>
              <a:contourClr>
                <a:schemeClr val="tx1"/>
              </a:contourClr>
            </a:sp3d>
            <a:extLst>
              <a:ext uri="{909E8E84-426E-40DD-AFC4-6F175D3DCCD1}">
                <a14:hiddenFill xmlns:a14="http://schemas.microsoft.com/office/drawing/2010/main">
                  <a:solidFill>
                    <a:schemeClr va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11" name="Rectangle 7"/>
            <p:cNvSpPr>
              <a:spLocks noChangeAspect="1" noChangeArrowheads="1"/>
            </p:cNvSpPr>
            <p:nvPr/>
          </p:nvSpPr>
          <p:spPr bwMode="auto">
            <a:xfrm>
              <a:off x="2136" y="1457"/>
              <a:ext cx="318" cy="224"/>
            </a:xfrm>
            <a:prstGeom prst="rect">
              <a:avLst/>
            </a:prstGeom>
            <a:solidFill>
              <a:schemeClr val="bg1"/>
            </a:solidFill>
            <a:ln w="9525">
              <a:miter lim="800000"/>
              <a:headEnd/>
              <a:tailEnd/>
            </a:ln>
            <a:effectLst/>
            <a:scene3d>
              <a:camera prst="legacyObliqueTopRight"/>
              <a:lightRig rig="legacyFlat3" dir="b"/>
            </a:scene3d>
            <a:sp3d extrusionH="1254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12" name="Rectangle 9"/>
            <p:cNvSpPr>
              <a:spLocks noChangeAspect="1" noChangeArrowheads="1"/>
            </p:cNvSpPr>
            <p:nvPr/>
          </p:nvSpPr>
          <p:spPr bwMode="auto">
            <a:xfrm>
              <a:off x="2151" y="1476"/>
              <a:ext cx="2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US" sz="900">
                  <a:solidFill>
                    <a:srgbClr val="000000"/>
                  </a:solidFill>
                </a:rPr>
                <a:t>induction</a:t>
              </a:r>
            </a:p>
            <a:p>
              <a:pPr algn="ctr"/>
              <a:r>
                <a:rPr lang="en-US" altLang="en-US" sz="900">
                  <a:solidFill>
                    <a:srgbClr val="000000"/>
                  </a:solidFill>
                </a:rPr>
                <a:t>rotor </a:t>
              </a:r>
              <a:endParaRPr lang="en-US" altLang="en-US" sz="900"/>
            </a:p>
          </p:txBody>
        </p:sp>
        <p:sp>
          <p:nvSpPr>
            <p:cNvPr id="13" name="AutoShape 4"/>
            <p:cNvSpPr>
              <a:spLocks noChangeAspect="1" noChangeArrowheads="1"/>
            </p:cNvSpPr>
            <p:nvPr/>
          </p:nvSpPr>
          <p:spPr bwMode="auto">
            <a:xfrm rot="5400000" flipH="1">
              <a:off x="2711" y="1284"/>
              <a:ext cx="48" cy="576"/>
            </a:xfrm>
            <a:prstGeom prst="can">
              <a:avLst>
                <a:gd name="adj" fmla="val 149944"/>
              </a:avLst>
            </a:prstGeom>
            <a:solidFill>
              <a:schemeClr val="folHlink"/>
            </a:solidFill>
            <a:ln w="9525">
              <a:solidFill>
                <a:schemeClr val="fo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AutoShape 10"/>
            <p:cNvSpPr>
              <a:spLocks noChangeAspect="1" noChangeArrowheads="1"/>
            </p:cNvSpPr>
            <p:nvPr/>
          </p:nvSpPr>
          <p:spPr bwMode="auto">
            <a:xfrm rot="-5400000">
              <a:off x="2843" y="1513"/>
              <a:ext cx="311" cy="96"/>
            </a:xfrm>
            <a:custGeom>
              <a:avLst/>
              <a:gdLst>
                <a:gd name="G0" fmla="+- 7580 0 0"/>
                <a:gd name="G1" fmla="+- 21600 0 7580"/>
                <a:gd name="G2" fmla="*/ 7580 1 2"/>
                <a:gd name="G3" fmla="+- 21600 0 G2"/>
                <a:gd name="G4" fmla="+/ 7580 21600 2"/>
                <a:gd name="G5" fmla="+/ G1 0 2"/>
                <a:gd name="G6" fmla="*/ 21600 21600 7580"/>
                <a:gd name="G7" fmla="*/ G6 1 2"/>
                <a:gd name="G8" fmla="+- 21600 0 G7"/>
                <a:gd name="G9" fmla="*/ 21600 1 2"/>
                <a:gd name="G10" fmla="+- 7580 0 G9"/>
                <a:gd name="G11" fmla="?: G10 G8 0"/>
                <a:gd name="G12" fmla="?: G10 G7 21600"/>
                <a:gd name="T0" fmla="*/ 17810 w 21600"/>
                <a:gd name="T1" fmla="*/ 10800 h 21600"/>
                <a:gd name="T2" fmla="*/ 10800 w 21600"/>
                <a:gd name="T3" fmla="*/ 21600 h 21600"/>
                <a:gd name="T4" fmla="*/ 3790 w 21600"/>
                <a:gd name="T5" fmla="*/ 10800 h 21600"/>
                <a:gd name="T6" fmla="*/ 10800 w 21600"/>
                <a:gd name="T7" fmla="*/ 0 h 21600"/>
                <a:gd name="T8" fmla="*/ 5590 w 21600"/>
                <a:gd name="T9" fmla="*/ 5590 h 21600"/>
                <a:gd name="T10" fmla="*/ 16010 w 21600"/>
                <a:gd name="T11" fmla="*/ 16010 h 21600"/>
              </a:gdLst>
              <a:ahLst/>
              <a:cxnLst>
                <a:cxn ang="0">
                  <a:pos x="T0" y="T1"/>
                </a:cxn>
                <a:cxn ang="0">
                  <a:pos x="T2" y="T3"/>
                </a:cxn>
                <a:cxn ang="0">
                  <a:pos x="T4" y="T5"/>
                </a:cxn>
                <a:cxn ang="0">
                  <a:pos x="T6" y="T7"/>
                </a:cxn>
              </a:cxnLst>
              <a:rect l="T8" t="T9" r="T10" b="T11"/>
              <a:pathLst>
                <a:path w="21600" h="21600">
                  <a:moveTo>
                    <a:pt x="0" y="0"/>
                  </a:moveTo>
                  <a:lnTo>
                    <a:pt x="7580" y="21600"/>
                  </a:lnTo>
                  <a:lnTo>
                    <a:pt x="14020" y="21600"/>
                  </a:lnTo>
                  <a:lnTo>
                    <a:pt x="21600" y="0"/>
                  </a:lnTo>
                  <a:close/>
                </a:path>
              </a:pathLst>
            </a:custGeom>
            <a:solidFill>
              <a:schemeClr val="folHlink"/>
            </a:solidFill>
            <a:ln w="9525">
              <a:solidFill>
                <a:schemeClr val="folHlink"/>
              </a:solidFill>
              <a:miter lim="800000"/>
              <a:headEnd/>
              <a:tailEnd/>
            </a:ln>
            <a:effectLst>
              <a:outerShdw dist="35921" dir="18900000" algn="ctr" rotWithShape="0">
                <a:schemeClr val="bg2"/>
              </a:outerShdw>
            </a:effectLst>
          </p:spPr>
          <p:txBody>
            <a:bodyPr wrap="none" anchor="ctr"/>
            <a:lstStyle/>
            <a:p>
              <a:endParaRPr lang="en-US"/>
            </a:p>
          </p:txBody>
        </p:sp>
        <p:grpSp>
          <p:nvGrpSpPr>
            <p:cNvPr id="15" name="Group 11"/>
            <p:cNvGrpSpPr>
              <a:grpSpLocks noChangeAspect="1"/>
            </p:cNvGrpSpPr>
            <p:nvPr/>
          </p:nvGrpSpPr>
          <p:grpSpPr bwMode="auto">
            <a:xfrm>
              <a:off x="2039" y="1285"/>
              <a:ext cx="519" cy="92"/>
              <a:chOff x="1337" y="1195"/>
              <a:chExt cx="1040" cy="185"/>
            </a:xfrm>
          </p:grpSpPr>
          <p:sp>
            <p:nvSpPr>
              <p:cNvPr id="62" name="Rectangle 12"/>
              <p:cNvSpPr>
                <a:spLocks noChangeAspect="1" noChangeArrowheads="1"/>
              </p:cNvSpPr>
              <p:nvPr/>
            </p:nvSpPr>
            <p:spPr bwMode="auto">
              <a:xfrm>
                <a:off x="1337" y="1195"/>
                <a:ext cx="936" cy="185"/>
              </a:xfrm>
              <a:prstGeom prst="rect">
                <a:avLst/>
              </a:prstGeom>
              <a:solidFill>
                <a:schemeClr val="bg1"/>
              </a:solidFill>
              <a:ln w="9525">
                <a:miter lim="800000"/>
                <a:headEnd/>
                <a:tailEnd/>
              </a:ln>
              <a:effectLst/>
              <a:scene3d>
                <a:camera prst="legacyObliqueTopRight"/>
                <a:lightRig rig="legacyFlat3" dir="b"/>
              </a:scene3d>
              <a:sp3d extrusionH="1254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63" name="Rectangle 13"/>
              <p:cNvSpPr>
                <a:spLocks noChangeAspect="1" noChangeArrowheads="1"/>
              </p:cNvSpPr>
              <p:nvPr/>
            </p:nvSpPr>
            <p:spPr bwMode="auto">
              <a:xfrm>
                <a:off x="1350" y="1196"/>
                <a:ext cx="1027"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induction stator </a:t>
                </a:r>
                <a:endParaRPr lang="en-US" altLang="en-US" sz="900"/>
              </a:p>
            </p:txBody>
          </p:sp>
        </p:grpSp>
        <p:grpSp>
          <p:nvGrpSpPr>
            <p:cNvPr id="16" name="Group 14"/>
            <p:cNvGrpSpPr>
              <a:grpSpLocks noChangeAspect="1"/>
            </p:cNvGrpSpPr>
            <p:nvPr/>
          </p:nvGrpSpPr>
          <p:grpSpPr bwMode="auto">
            <a:xfrm>
              <a:off x="2039" y="1768"/>
              <a:ext cx="519" cy="92"/>
              <a:chOff x="1337" y="1195"/>
              <a:chExt cx="1040" cy="185"/>
            </a:xfrm>
          </p:grpSpPr>
          <p:sp>
            <p:nvSpPr>
              <p:cNvPr id="60" name="Rectangle 15"/>
              <p:cNvSpPr>
                <a:spLocks noChangeAspect="1" noChangeArrowheads="1"/>
              </p:cNvSpPr>
              <p:nvPr/>
            </p:nvSpPr>
            <p:spPr bwMode="auto">
              <a:xfrm>
                <a:off x="1337" y="1195"/>
                <a:ext cx="936" cy="185"/>
              </a:xfrm>
              <a:prstGeom prst="rect">
                <a:avLst/>
              </a:prstGeom>
              <a:solidFill>
                <a:schemeClr val="bg1"/>
              </a:solidFill>
              <a:ln w="9525">
                <a:miter lim="800000"/>
                <a:headEnd/>
                <a:tailEnd/>
              </a:ln>
              <a:effectLst/>
              <a:scene3d>
                <a:camera prst="legacyObliqueTopRight"/>
                <a:lightRig rig="legacyFlat3" dir="b"/>
              </a:scene3d>
              <a:sp3d extrusionH="125400" prstMaterial="legacyMatte">
                <a:bevelT w="13500" h="13500" prst="angle"/>
                <a:bevelB w="13500" h="13500" prst="angle"/>
                <a:extrusionClr>
                  <a:schemeClr val="bg1"/>
                </a:extrusionClr>
                <a:contourClr>
                  <a:schemeClr val="bg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endParaRPr lang="en-US"/>
              </a:p>
            </p:txBody>
          </p:sp>
          <p:sp>
            <p:nvSpPr>
              <p:cNvPr id="61" name="Rectangle 16"/>
              <p:cNvSpPr>
                <a:spLocks noChangeAspect="1" noChangeArrowheads="1"/>
              </p:cNvSpPr>
              <p:nvPr/>
            </p:nvSpPr>
            <p:spPr bwMode="auto">
              <a:xfrm>
                <a:off x="1350" y="1196"/>
                <a:ext cx="1027" cy="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induction stator </a:t>
                </a:r>
                <a:endParaRPr lang="en-US" altLang="en-US" sz="900"/>
              </a:p>
            </p:txBody>
          </p:sp>
        </p:grpSp>
        <p:sp>
          <p:nvSpPr>
            <p:cNvPr id="17" name="Line 18"/>
            <p:cNvSpPr>
              <a:spLocks noChangeAspect="1" noChangeShapeType="1"/>
            </p:cNvSpPr>
            <p:nvPr/>
          </p:nvSpPr>
          <p:spPr bwMode="auto">
            <a:xfrm flipV="1">
              <a:off x="3353" y="1692"/>
              <a:ext cx="341"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 name="Line 33"/>
            <p:cNvSpPr>
              <a:spLocks noChangeAspect="1" noChangeShapeType="1"/>
            </p:cNvSpPr>
            <p:nvPr/>
          </p:nvSpPr>
          <p:spPr bwMode="auto">
            <a:xfrm>
              <a:off x="3368" y="1548"/>
              <a:ext cx="326"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 name="Rectangle 34"/>
            <p:cNvSpPr>
              <a:spLocks noChangeAspect="1" noChangeArrowheads="1"/>
            </p:cNvSpPr>
            <p:nvPr/>
          </p:nvSpPr>
          <p:spPr bwMode="auto">
            <a:xfrm>
              <a:off x="3430" y="1572"/>
              <a:ext cx="259"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cathode</a:t>
              </a:r>
              <a:endParaRPr lang="en-US" altLang="en-US" sz="900"/>
            </a:p>
          </p:txBody>
        </p:sp>
        <p:sp>
          <p:nvSpPr>
            <p:cNvPr id="20" name="Line 35"/>
            <p:cNvSpPr>
              <a:spLocks noChangeAspect="1" noChangeShapeType="1"/>
            </p:cNvSpPr>
            <p:nvPr/>
          </p:nvSpPr>
          <p:spPr bwMode="auto">
            <a:xfrm>
              <a:off x="3095" y="1647"/>
              <a:ext cx="204" cy="0"/>
            </a:xfrm>
            <a:prstGeom prst="line">
              <a:avLst/>
            </a:prstGeom>
            <a:noFill/>
            <a:ln w="19050">
              <a:solidFill>
                <a:srgbClr val="000000"/>
              </a:solidFill>
              <a:round/>
              <a:headEnd type="triangle" w="lg" len="lg"/>
              <a:tailEnd/>
            </a:ln>
            <a:extLst>
              <a:ext uri="{909E8E84-426E-40DD-AFC4-6F175D3DCCD1}">
                <a14:hiddenFill xmlns:a14="http://schemas.microsoft.com/office/drawing/2010/main">
                  <a:noFill/>
                </a14:hiddenFill>
              </a:ext>
            </a:extLst>
          </p:spPr>
          <p:txBody>
            <a:bodyPr/>
            <a:lstStyle/>
            <a:p>
              <a:endParaRPr lang="en-US"/>
            </a:p>
          </p:txBody>
        </p:sp>
        <p:sp>
          <p:nvSpPr>
            <p:cNvPr id="21" name="Rectangle 36"/>
            <p:cNvSpPr>
              <a:spLocks noChangeAspect="1" noChangeArrowheads="1"/>
            </p:cNvSpPr>
            <p:nvPr/>
          </p:nvSpPr>
          <p:spPr bwMode="auto">
            <a:xfrm>
              <a:off x="3102" y="1681"/>
              <a:ext cx="2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electrons</a:t>
              </a:r>
              <a:endParaRPr lang="en-US" altLang="en-US" sz="900"/>
            </a:p>
          </p:txBody>
        </p:sp>
        <p:sp>
          <p:nvSpPr>
            <p:cNvPr id="22" name="Rectangle 38"/>
            <p:cNvSpPr>
              <a:spLocks noChangeAspect="1" noChangeArrowheads="1"/>
            </p:cNvSpPr>
            <p:nvPr/>
          </p:nvSpPr>
          <p:spPr bwMode="auto">
            <a:xfrm>
              <a:off x="2879" y="1309"/>
              <a:ext cx="76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rotating tungsten anode</a:t>
              </a:r>
              <a:endParaRPr lang="en-US" altLang="en-US" sz="900"/>
            </a:p>
          </p:txBody>
        </p:sp>
        <p:sp>
          <p:nvSpPr>
            <p:cNvPr id="23" name="AutoShape 39"/>
            <p:cNvSpPr>
              <a:spLocks noChangeAspect="1" noChangeArrowheads="1"/>
            </p:cNvSpPr>
            <p:nvPr/>
          </p:nvSpPr>
          <p:spPr bwMode="auto">
            <a:xfrm>
              <a:off x="2807" y="1429"/>
              <a:ext cx="96" cy="263"/>
            </a:xfrm>
            <a:custGeom>
              <a:avLst/>
              <a:gdLst>
                <a:gd name="G0" fmla="+- 7357891 0 0"/>
                <a:gd name="G1" fmla="+- -11264506 0 0"/>
                <a:gd name="G2" fmla="+- 7357891 0 -11264506"/>
                <a:gd name="G3" fmla="+- 10800 0 0"/>
                <a:gd name="G4" fmla="+- 0 0 7357891"/>
                <a:gd name="T0" fmla="*/ 360 256 1"/>
                <a:gd name="T1" fmla="*/ 0 256 1"/>
                <a:gd name="G5" fmla="+- G2 T0 T1"/>
                <a:gd name="G6" fmla="?: G2 G2 G5"/>
                <a:gd name="G7" fmla="+- 0 0 G6"/>
                <a:gd name="G8" fmla="+- 8311 0 0"/>
                <a:gd name="G9" fmla="+- 0 0 -11264506"/>
                <a:gd name="G10" fmla="+- 8311 0 2700"/>
                <a:gd name="G11" fmla="cos G10 7357891"/>
                <a:gd name="G12" fmla="sin G10 7357891"/>
                <a:gd name="G13" fmla="cos 13500 7357891"/>
                <a:gd name="G14" fmla="sin 13500 7357891"/>
                <a:gd name="G15" fmla="+- G11 10800 0"/>
                <a:gd name="G16" fmla="+- G12 10800 0"/>
                <a:gd name="G17" fmla="+- G13 10800 0"/>
                <a:gd name="G18" fmla="+- G14 10800 0"/>
                <a:gd name="G19" fmla="*/ 8311 1 2"/>
                <a:gd name="G20" fmla="+- G19 5400 0"/>
                <a:gd name="G21" fmla="cos G20 7357891"/>
                <a:gd name="G22" fmla="sin G20 7357891"/>
                <a:gd name="G23" fmla="+- G21 10800 0"/>
                <a:gd name="G24" fmla="+- G12 G23 G22"/>
                <a:gd name="G25" fmla="+- G22 G23 G11"/>
                <a:gd name="G26" fmla="cos 10800 7357891"/>
                <a:gd name="G27" fmla="sin 10800 7357891"/>
                <a:gd name="G28" fmla="cos 8311 7357891"/>
                <a:gd name="G29" fmla="sin 8311 7357891"/>
                <a:gd name="G30" fmla="+- G26 10800 0"/>
                <a:gd name="G31" fmla="+- G27 10800 0"/>
                <a:gd name="G32" fmla="+- G28 10800 0"/>
                <a:gd name="G33" fmla="+- G29 10800 0"/>
                <a:gd name="G34" fmla="+- G19 5400 0"/>
                <a:gd name="G35" fmla="cos G34 -11264506"/>
                <a:gd name="G36" fmla="sin G34 -11264506"/>
                <a:gd name="G37" fmla="+/ -11264506 7357891 2"/>
                <a:gd name="T2" fmla="*/ 180 256 1"/>
                <a:gd name="T3" fmla="*/ 0 256 1"/>
                <a:gd name="G38" fmla="+- G37 T2 T3"/>
                <a:gd name="G39" fmla="?: G2 G37 G38"/>
                <a:gd name="G40" fmla="cos 10800 G39"/>
                <a:gd name="G41" fmla="sin 10800 G39"/>
                <a:gd name="G42" fmla="cos 8311 G39"/>
                <a:gd name="G43" fmla="sin 8311 G39"/>
                <a:gd name="G44" fmla="+- G40 10800 0"/>
                <a:gd name="G45" fmla="+- G41 10800 0"/>
                <a:gd name="G46" fmla="+- G42 10800 0"/>
                <a:gd name="G47" fmla="+- G43 10800 0"/>
                <a:gd name="G48" fmla="+- G35 10800 0"/>
                <a:gd name="G49" fmla="+- G36 10800 0"/>
                <a:gd name="T4" fmla="*/ 20171 w 21600"/>
                <a:gd name="T5" fmla="*/ 5431 h 21600"/>
                <a:gd name="T6" fmla="*/ 1339 w 21600"/>
                <a:gd name="T7" fmla="*/ 9450 h 21600"/>
                <a:gd name="T8" fmla="*/ 18011 w 21600"/>
                <a:gd name="T9" fmla="*/ 6669 h 21600"/>
                <a:gd name="T10" fmla="*/ 5683 w 21600"/>
                <a:gd name="T11" fmla="*/ 23292 h 21600"/>
                <a:gd name="T12" fmla="*/ 3527 w 21600"/>
                <a:gd name="T13" fmla="*/ 18148 h 21600"/>
                <a:gd name="T14" fmla="*/ 8673 w 21600"/>
                <a:gd name="T15" fmla="*/ 1599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7650" y="18490"/>
                  </a:moveTo>
                  <a:cubicBezTo>
                    <a:pt x="8649" y="18900"/>
                    <a:pt x="9719" y="19111"/>
                    <a:pt x="10800" y="19111"/>
                  </a:cubicBezTo>
                  <a:cubicBezTo>
                    <a:pt x="15390" y="19111"/>
                    <a:pt x="19111" y="15390"/>
                    <a:pt x="19111" y="10800"/>
                  </a:cubicBezTo>
                  <a:cubicBezTo>
                    <a:pt x="19111" y="6209"/>
                    <a:pt x="15390" y="2489"/>
                    <a:pt x="10800" y="2489"/>
                  </a:cubicBezTo>
                  <a:cubicBezTo>
                    <a:pt x="6663" y="2489"/>
                    <a:pt x="3156" y="5531"/>
                    <a:pt x="2572" y="9626"/>
                  </a:cubicBezTo>
                  <a:lnTo>
                    <a:pt x="108" y="9275"/>
                  </a:lnTo>
                  <a:cubicBezTo>
                    <a:pt x="867" y="3953"/>
                    <a:pt x="5424" y="0"/>
                    <a:pt x="10800" y="0"/>
                  </a:cubicBezTo>
                  <a:cubicBezTo>
                    <a:pt x="16764" y="0"/>
                    <a:pt x="21600" y="4835"/>
                    <a:pt x="21600" y="10800"/>
                  </a:cubicBezTo>
                  <a:cubicBezTo>
                    <a:pt x="21600" y="16764"/>
                    <a:pt x="16764" y="21600"/>
                    <a:pt x="10800" y="21600"/>
                  </a:cubicBezTo>
                  <a:cubicBezTo>
                    <a:pt x="9396" y="21600"/>
                    <a:pt x="8005" y="21326"/>
                    <a:pt x="6706" y="20794"/>
                  </a:cubicBezTo>
                  <a:lnTo>
                    <a:pt x="5683" y="23292"/>
                  </a:lnTo>
                  <a:lnTo>
                    <a:pt x="3527" y="18148"/>
                  </a:lnTo>
                  <a:lnTo>
                    <a:pt x="8673" y="15992"/>
                  </a:lnTo>
                  <a:lnTo>
                    <a:pt x="7650" y="18490"/>
                  </a:lnTo>
                  <a:close/>
                </a:path>
              </a:pathLst>
            </a:cu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Rectangle 41"/>
            <p:cNvSpPr>
              <a:spLocks noChangeAspect="1" noChangeArrowheads="1"/>
            </p:cNvSpPr>
            <p:nvPr/>
          </p:nvSpPr>
          <p:spPr bwMode="auto">
            <a:xfrm>
              <a:off x="3119" y="1045"/>
              <a:ext cx="683"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glass/metal envelope</a:t>
              </a:r>
              <a:endParaRPr lang="en-US" altLang="en-US" sz="900"/>
            </a:p>
          </p:txBody>
        </p:sp>
        <p:sp>
          <p:nvSpPr>
            <p:cNvPr id="25" name="AutoShape 43"/>
            <p:cNvSpPr>
              <a:spLocks noChangeAspect="1" noChangeArrowheads="1"/>
            </p:cNvSpPr>
            <p:nvPr/>
          </p:nvSpPr>
          <p:spPr bwMode="auto">
            <a:xfrm>
              <a:off x="2879" y="2100"/>
              <a:ext cx="336" cy="144"/>
            </a:xfrm>
            <a:prstGeom prst="parallelogram">
              <a:avLst>
                <a:gd name="adj" fmla="val 58333"/>
              </a:avLst>
            </a:prstGeom>
            <a:solidFill>
              <a:schemeClr val="bg1"/>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46"/>
            <p:cNvSpPr>
              <a:spLocks noChangeAspect="1" noChangeArrowheads="1"/>
            </p:cNvSpPr>
            <p:nvPr/>
          </p:nvSpPr>
          <p:spPr bwMode="auto">
            <a:xfrm>
              <a:off x="2975" y="1692"/>
              <a:ext cx="96" cy="768"/>
            </a:xfrm>
            <a:prstGeom prst="downArrow">
              <a:avLst>
                <a:gd name="adj1" fmla="val 50000"/>
                <a:gd name="adj2" fmla="val 114593"/>
              </a:avLst>
            </a:prstGeom>
            <a:solidFill>
              <a:schemeClr val="bg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Freeform 45"/>
            <p:cNvSpPr>
              <a:spLocks noChangeAspect="1"/>
            </p:cNvSpPr>
            <p:nvPr/>
          </p:nvSpPr>
          <p:spPr bwMode="auto">
            <a:xfrm>
              <a:off x="2040" y="1141"/>
              <a:ext cx="1726" cy="839"/>
            </a:xfrm>
            <a:custGeom>
              <a:avLst/>
              <a:gdLst>
                <a:gd name="T0" fmla="*/ 0 w 3456"/>
                <a:gd name="T1" fmla="*/ 528 h 1680"/>
                <a:gd name="T2" fmla="*/ 1440 w 3456"/>
                <a:gd name="T3" fmla="*/ 528 h 1680"/>
                <a:gd name="T4" fmla="*/ 1728 w 3456"/>
                <a:gd name="T5" fmla="*/ 0 h 1680"/>
                <a:gd name="T6" fmla="*/ 3456 w 3456"/>
                <a:gd name="T7" fmla="*/ 0 h 1680"/>
                <a:gd name="T8" fmla="*/ 3456 w 3456"/>
                <a:gd name="T9" fmla="*/ 1680 h 1680"/>
                <a:gd name="T10" fmla="*/ 1728 w 3456"/>
                <a:gd name="T11" fmla="*/ 1680 h 1680"/>
                <a:gd name="T12" fmla="*/ 1440 w 3456"/>
                <a:gd name="T13" fmla="*/ 1152 h 1680"/>
                <a:gd name="T14" fmla="*/ 0 w 3456"/>
                <a:gd name="T15" fmla="*/ 1152 h 1680"/>
                <a:gd name="T16" fmla="*/ 0 w 3456"/>
                <a:gd name="T17" fmla="*/ 528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56" h="1680">
                  <a:moveTo>
                    <a:pt x="0" y="528"/>
                  </a:moveTo>
                  <a:lnTo>
                    <a:pt x="1440" y="528"/>
                  </a:lnTo>
                  <a:lnTo>
                    <a:pt x="1728" y="0"/>
                  </a:lnTo>
                  <a:lnTo>
                    <a:pt x="3456" y="0"/>
                  </a:lnTo>
                  <a:lnTo>
                    <a:pt x="3456" y="1680"/>
                  </a:lnTo>
                  <a:lnTo>
                    <a:pt x="1728" y="1680"/>
                  </a:lnTo>
                  <a:lnTo>
                    <a:pt x="1440" y="1152"/>
                  </a:lnTo>
                  <a:lnTo>
                    <a:pt x="0" y="1152"/>
                  </a:lnTo>
                  <a:lnTo>
                    <a:pt x="0" y="528"/>
                  </a:lnTo>
                  <a:close/>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Rectangle 48"/>
            <p:cNvSpPr>
              <a:spLocks noChangeAspect="1" noChangeArrowheads="1"/>
            </p:cNvSpPr>
            <p:nvPr/>
          </p:nvSpPr>
          <p:spPr bwMode="auto">
            <a:xfrm>
              <a:off x="3197" y="2076"/>
              <a:ext cx="557"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  radiotranslucent</a:t>
              </a:r>
            </a:p>
            <a:p>
              <a:r>
                <a:rPr lang="en-US" altLang="en-US" sz="900">
                  <a:solidFill>
                    <a:srgbClr val="000000"/>
                  </a:solidFill>
                </a:rPr>
                <a:t>window</a:t>
              </a:r>
              <a:endParaRPr lang="en-US" altLang="en-US" sz="900"/>
            </a:p>
          </p:txBody>
        </p:sp>
        <p:sp>
          <p:nvSpPr>
            <p:cNvPr id="29" name="Text Box 50"/>
            <p:cNvSpPr txBox="1">
              <a:spLocks noChangeAspect="1" noChangeArrowheads="1"/>
            </p:cNvSpPr>
            <p:nvPr/>
          </p:nvSpPr>
          <p:spPr bwMode="auto">
            <a:xfrm>
              <a:off x="2687" y="864"/>
              <a:ext cx="492" cy="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900" b="1"/>
                <a:t>lead shield</a:t>
              </a:r>
            </a:p>
          </p:txBody>
        </p:sp>
        <p:sp>
          <p:nvSpPr>
            <p:cNvPr id="30" name="Rectangle 51"/>
            <p:cNvSpPr>
              <a:spLocks noChangeAspect="1" noChangeArrowheads="1"/>
            </p:cNvSpPr>
            <p:nvPr/>
          </p:nvSpPr>
          <p:spPr bwMode="auto">
            <a:xfrm>
              <a:off x="2927" y="2460"/>
              <a:ext cx="210"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US" sz="900">
                  <a:solidFill>
                    <a:srgbClr val="000000"/>
                  </a:solidFill>
                </a:rPr>
                <a:t>X-rays</a:t>
              </a:r>
              <a:endParaRPr lang="en-US" altLang="en-US" sz="900"/>
            </a:p>
          </p:txBody>
        </p:sp>
        <p:grpSp>
          <p:nvGrpSpPr>
            <p:cNvPr id="31" name="Group 52"/>
            <p:cNvGrpSpPr>
              <a:grpSpLocks noChangeAspect="1"/>
            </p:cNvGrpSpPr>
            <p:nvPr/>
          </p:nvGrpSpPr>
          <p:grpSpPr bwMode="auto">
            <a:xfrm rot="-5400000">
              <a:off x="3281" y="1579"/>
              <a:ext cx="143" cy="84"/>
              <a:chOff x="1424" y="1392"/>
              <a:chExt cx="1836" cy="455"/>
            </a:xfrm>
          </p:grpSpPr>
          <p:sp>
            <p:nvSpPr>
              <p:cNvPr id="34" name="Arc 53"/>
              <p:cNvSpPr>
                <a:spLocks noChangeAspect="1"/>
              </p:cNvSpPr>
              <p:nvPr/>
            </p:nvSpPr>
            <p:spPr bwMode="auto">
              <a:xfrm flipH="1">
                <a:off x="1424" y="1392"/>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rc 54"/>
              <p:cNvSpPr>
                <a:spLocks noChangeAspect="1"/>
              </p:cNvSpPr>
              <p:nvPr/>
            </p:nvSpPr>
            <p:spPr bwMode="auto">
              <a:xfrm>
                <a:off x="1616" y="1392"/>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rc 55"/>
              <p:cNvSpPr>
                <a:spLocks noChangeAspect="1"/>
              </p:cNvSpPr>
              <p:nvPr/>
            </p:nvSpPr>
            <p:spPr bwMode="auto">
              <a:xfrm flipV="1">
                <a:off x="1762" y="1680"/>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rc 56"/>
              <p:cNvSpPr>
                <a:spLocks noChangeAspect="1"/>
              </p:cNvSpPr>
              <p:nvPr/>
            </p:nvSpPr>
            <p:spPr bwMode="auto">
              <a:xfrm flipH="1" flipV="1">
                <a:off x="1716" y="1680"/>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8" name="Group 57"/>
              <p:cNvGrpSpPr>
                <a:grpSpLocks noChangeAspect="1"/>
              </p:cNvGrpSpPr>
              <p:nvPr/>
            </p:nvGrpSpPr>
            <p:grpSpPr bwMode="auto">
              <a:xfrm>
                <a:off x="1712" y="1392"/>
                <a:ext cx="384" cy="455"/>
                <a:chOff x="1536" y="2208"/>
                <a:chExt cx="384" cy="455"/>
              </a:xfrm>
            </p:grpSpPr>
            <p:sp>
              <p:nvSpPr>
                <p:cNvPr id="56" name="Arc 58"/>
                <p:cNvSpPr>
                  <a:spLocks noChangeAspect="1"/>
                </p:cNvSpPr>
                <p:nvPr/>
              </p:nvSpPr>
              <p:spPr bwMode="auto">
                <a:xfrm flipH="1">
                  <a:off x="1536" y="2208"/>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Arc 59"/>
                <p:cNvSpPr>
                  <a:spLocks noChangeAspect="1"/>
                </p:cNvSpPr>
                <p:nvPr/>
              </p:nvSpPr>
              <p:spPr bwMode="auto">
                <a:xfrm>
                  <a:off x="1728" y="2208"/>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Arc 60"/>
                <p:cNvSpPr>
                  <a:spLocks noChangeAspect="1"/>
                </p:cNvSpPr>
                <p:nvPr/>
              </p:nvSpPr>
              <p:spPr bwMode="auto">
                <a:xfrm flipV="1">
                  <a:off x="1874" y="2496"/>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Arc 61"/>
                <p:cNvSpPr>
                  <a:spLocks noChangeAspect="1"/>
                </p:cNvSpPr>
                <p:nvPr/>
              </p:nvSpPr>
              <p:spPr bwMode="auto">
                <a:xfrm flipH="1" flipV="1">
                  <a:off x="1828" y="2496"/>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39" name="Group 62"/>
              <p:cNvGrpSpPr>
                <a:grpSpLocks noChangeAspect="1"/>
              </p:cNvGrpSpPr>
              <p:nvPr/>
            </p:nvGrpSpPr>
            <p:grpSpPr bwMode="auto">
              <a:xfrm>
                <a:off x="2000" y="1392"/>
                <a:ext cx="384" cy="455"/>
                <a:chOff x="1536" y="2208"/>
                <a:chExt cx="384" cy="455"/>
              </a:xfrm>
            </p:grpSpPr>
            <p:sp>
              <p:nvSpPr>
                <p:cNvPr id="52" name="Arc 63"/>
                <p:cNvSpPr>
                  <a:spLocks noChangeAspect="1"/>
                </p:cNvSpPr>
                <p:nvPr/>
              </p:nvSpPr>
              <p:spPr bwMode="auto">
                <a:xfrm flipH="1">
                  <a:off x="1536" y="2208"/>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Arc 64"/>
                <p:cNvSpPr>
                  <a:spLocks noChangeAspect="1"/>
                </p:cNvSpPr>
                <p:nvPr/>
              </p:nvSpPr>
              <p:spPr bwMode="auto">
                <a:xfrm>
                  <a:off x="1728" y="2208"/>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Arc 65"/>
                <p:cNvSpPr>
                  <a:spLocks noChangeAspect="1"/>
                </p:cNvSpPr>
                <p:nvPr/>
              </p:nvSpPr>
              <p:spPr bwMode="auto">
                <a:xfrm flipV="1">
                  <a:off x="1874" y="2496"/>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Arc 66"/>
                <p:cNvSpPr>
                  <a:spLocks noChangeAspect="1"/>
                </p:cNvSpPr>
                <p:nvPr/>
              </p:nvSpPr>
              <p:spPr bwMode="auto">
                <a:xfrm flipH="1" flipV="1">
                  <a:off x="1828" y="2496"/>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0" name="Group 67"/>
              <p:cNvGrpSpPr>
                <a:grpSpLocks noChangeAspect="1"/>
              </p:cNvGrpSpPr>
              <p:nvPr/>
            </p:nvGrpSpPr>
            <p:grpSpPr bwMode="auto">
              <a:xfrm>
                <a:off x="2292" y="1392"/>
                <a:ext cx="384" cy="455"/>
                <a:chOff x="1536" y="2208"/>
                <a:chExt cx="384" cy="455"/>
              </a:xfrm>
            </p:grpSpPr>
            <p:sp>
              <p:nvSpPr>
                <p:cNvPr id="48" name="Arc 68"/>
                <p:cNvSpPr>
                  <a:spLocks noChangeAspect="1"/>
                </p:cNvSpPr>
                <p:nvPr/>
              </p:nvSpPr>
              <p:spPr bwMode="auto">
                <a:xfrm flipH="1">
                  <a:off x="1536" y="2208"/>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rc 69"/>
                <p:cNvSpPr>
                  <a:spLocks noChangeAspect="1"/>
                </p:cNvSpPr>
                <p:nvPr/>
              </p:nvSpPr>
              <p:spPr bwMode="auto">
                <a:xfrm>
                  <a:off x="1728" y="2208"/>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Arc 70"/>
                <p:cNvSpPr>
                  <a:spLocks noChangeAspect="1"/>
                </p:cNvSpPr>
                <p:nvPr/>
              </p:nvSpPr>
              <p:spPr bwMode="auto">
                <a:xfrm flipV="1">
                  <a:off x="1874" y="2496"/>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rc 71"/>
                <p:cNvSpPr>
                  <a:spLocks noChangeAspect="1"/>
                </p:cNvSpPr>
                <p:nvPr/>
              </p:nvSpPr>
              <p:spPr bwMode="auto">
                <a:xfrm flipH="1" flipV="1">
                  <a:off x="1828" y="2496"/>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 name="Group 72"/>
              <p:cNvGrpSpPr>
                <a:grpSpLocks noChangeAspect="1"/>
              </p:cNvGrpSpPr>
              <p:nvPr/>
            </p:nvGrpSpPr>
            <p:grpSpPr bwMode="auto">
              <a:xfrm>
                <a:off x="2584" y="1392"/>
                <a:ext cx="384" cy="455"/>
                <a:chOff x="1536" y="2208"/>
                <a:chExt cx="384" cy="455"/>
              </a:xfrm>
            </p:grpSpPr>
            <p:sp>
              <p:nvSpPr>
                <p:cNvPr id="44" name="Arc 73"/>
                <p:cNvSpPr>
                  <a:spLocks noChangeAspect="1"/>
                </p:cNvSpPr>
                <p:nvPr/>
              </p:nvSpPr>
              <p:spPr bwMode="auto">
                <a:xfrm flipH="1">
                  <a:off x="1536" y="2208"/>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Arc 74"/>
                <p:cNvSpPr>
                  <a:spLocks noChangeAspect="1"/>
                </p:cNvSpPr>
                <p:nvPr/>
              </p:nvSpPr>
              <p:spPr bwMode="auto">
                <a:xfrm>
                  <a:off x="1728" y="2208"/>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Arc 75"/>
                <p:cNvSpPr>
                  <a:spLocks noChangeAspect="1"/>
                </p:cNvSpPr>
                <p:nvPr/>
              </p:nvSpPr>
              <p:spPr bwMode="auto">
                <a:xfrm flipV="1">
                  <a:off x="1874" y="2496"/>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Arc 76"/>
                <p:cNvSpPr>
                  <a:spLocks noChangeAspect="1"/>
                </p:cNvSpPr>
                <p:nvPr/>
              </p:nvSpPr>
              <p:spPr bwMode="auto">
                <a:xfrm flipH="1" flipV="1">
                  <a:off x="1828" y="2496"/>
                  <a:ext cx="46" cy="167"/>
                </a:xfrm>
                <a:custGeom>
                  <a:avLst/>
                  <a:gdLst>
                    <a:gd name="G0" fmla="+- 1 0 0"/>
                    <a:gd name="G1" fmla="+- 21600 0 0"/>
                    <a:gd name="G2" fmla="+- 21600 0 0"/>
                    <a:gd name="T0" fmla="*/ 0 w 21601"/>
                    <a:gd name="T1" fmla="*/ 0 h 21600"/>
                    <a:gd name="T2" fmla="*/ 21601 w 21601"/>
                    <a:gd name="T3" fmla="*/ 21600 h 21600"/>
                    <a:gd name="T4" fmla="*/ 1 w 21601"/>
                    <a:gd name="T5" fmla="*/ 21600 h 21600"/>
                  </a:gdLst>
                  <a:ahLst/>
                  <a:cxnLst>
                    <a:cxn ang="0">
                      <a:pos x="T0" y="T1"/>
                    </a:cxn>
                    <a:cxn ang="0">
                      <a:pos x="T2" y="T3"/>
                    </a:cxn>
                    <a:cxn ang="0">
                      <a:pos x="T4" y="T5"/>
                    </a:cxn>
                  </a:cxnLst>
                  <a:rect l="0" t="0" r="r" b="b"/>
                  <a:pathLst>
                    <a:path w="21601" h="21600" fill="none" extrusionOk="0">
                      <a:moveTo>
                        <a:pt x="0" y="0"/>
                      </a:moveTo>
                      <a:cubicBezTo>
                        <a:pt x="0" y="0"/>
                        <a:pt x="0" y="0"/>
                        <a:pt x="1" y="0"/>
                      </a:cubicBezTo>
                      <a:cubicBezTo>
                        <a:pt x="11930" y="0"/>
                        <a:pt x="21601" y="9670"/>
                        <a:pt x="21601" y="21600"/>
                      </a:cubicBezTo>
                    </a:path>
                    <a:path w="21601" h="21600" stroke="0" extrusionOk="0">
                      <a:moveTo>
                        <a:pt x="0" y="0"/>
                      </a:moveTo>
                      <a:cubicBezTo>
                        <a:pt x="0" y="0"/>
                        <a:pt x="0" y="0"/>
                        <a:pt x="1" y="0"/>
                      </a:cubicBezTo>
                      <a:cubicBezTo>
                        <a:pt x="11930" y="0"/>
                        <a:pt x="21601" y="9670"/>
                        <a:pt x="21601" y="21600"/>
                      </a:cubicBezTo>
                      <a:lnTo>
                        <a:pt x="1"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2" name="Arc 77"/>
              <p:cNvSpPr>
                <a:spLocks noChangeAspect="1"/>
              </p:cNvSpPr>
              <p:nvPr/>
            </p:nvSpPr>
            <p:spPr bwMode="auto">
              <a:xfrm flipH="1">
                <a:off x="2876" y="1392"/>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rc 78"/>
              <p:cNvSpPr>
                <a:spLocks noChangeAspect="1"/>
              </p:cNvSpPr>
              <p:nvPr/>
            </p:nvSpPr>
            <p:spPr bwMode="auto">
              <a:xfrm>
                <a:off x="3068" y="1392"/>
                <a:ext cx="192" cy="33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2" name="Line 79"/>
            <p:cNvSpPr>
              <a:spLocks noChangeAspect="1" noChangeShapeType="1"/>
            </p:cNvSpPr>
            <p:nvPr/>
          </p:nvSpPr>
          <p:spPr bwMode="auto">
            <a:xfrm>
              <a:off x="3692" y="1548"/>
              <a:ext cx="0" cy="1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Rectangle 81"/>
            <p:cNvSpPr>
              <a:spLocks noChangeAspect="1" noChangeArrowheads="1"/>
            </p:cNvSpPr>
            <p:nvPr/>
          </p:nvSpPr>
          <p:spPr bwMode="auto">
            <a:xfrm>
              <a:off x="2951" y="2247"/>
              <a:ext cx="144" cy="20"/>
            </a:xfrm>
            <a:prstGeom prst="rect">
              <a:avLst/>
            </a:prstGeom>
            <a:solidFill>
              <a:srgbClr val="969696"/>
            </a:solidFill>
            <a:ln w="9525">
              <a:solidFill>
                <a:srgbClr val="96969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950142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green table with white text&#10;&#10;AI-generated content may be incorrect.">
            <a:extLst>
              <a:ext uri="{FF2B5EF4-FFF2-40B4-BE49-F238E27FC236}">
                <a16:creationId xmlns:a16="http://schemas.microsoft.com/office/drawing/2014/main" id="{01C6A69C-2117-AA86-255A-A1B270427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782"/>
            <a:ext cx="7127951" cy="5386648"/>
          </a:xfrm>
          <a:prstGeom prst="rect">
            <a:avLst/>
          </a:prstGeom>
        </p:spPr>
      </p:pic>
    </p:spTree>
    <p:extLst>
      <p:ext uri="{BB962C8B-B14F-4D97-AF65-F5344CB8AC3E}">
        <p14:creationId xmlns:p14="http://schemas.microsoft.com/office/powerpoint/2010/main" val="230057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http://a5.mndcdn.com/image/upload/t_article_v2/qxksusajfckcpz4jqcm2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012" y="1146790"/>
            <a:ext cx="7111652" cy="5043947"/>
          </a:xfrm>
          <a:prstGeom prst="rect">
            <a:avLst/>
          </a:prstGeom>
          <a:noFill/>
          <a:extLst>
            <a:ext uri="{909E8E84-426E-40DD-AFC4-6F175D3DCCD1}">
              <a14:hiddenFill xmlns:a14="http://schemas.microsoft.com/office/drawing/2010/main">
                <a:solidFill>
                  <a:srgbClr val="FFFFFF"/>
                </a:solidFill>
              </a14:hiddenFill>
            </a:ext>
          </a:extLst>
        </p:spPr>
      </p:pic>
      <p:pic>
        <p:nvPicPr>
          <p:cNvPr id="96260" name="Picture 4" descr="http://www.bruker.com/fileadmin/user_upload/10-GlobalGraphics/Banners/Products/X-rayDiffraction_ElementalAnalysis/metaljet-banne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910" y="4435699"/>
            <a:ext cx="5210416" cy="2422301"/>
          </a:xfrm>
          <a:prstGeom prst="rect">
            <a:avLst/>
          </a:prstGeom>
          <a:noFill/>
          <a:extLst>
            <a:ext uri="{909E8E84-426E-40DD-AFC4-6F175D3DCCD1}">
              <a14:hiddenFill xmlns:a14="http://schemas.microsoft.com/office/drawing/2010/main">
                <a:solidFill>
                  <a:srgbClr val="FFFFFF"/>
                </a:solidFill>
              </a14:hiddenFill>
            </a:ext>
          </a:extLst>
        </p:spPr>
      </p:pic>
      <p:pic>
        <p:nvPicPr>
          <p:cNvPr id="96262" name="Picture 6" descr="http://www.biox.kth.se/research/hardxraysource/expsetuphardxray.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146789"/>
            <a:ext cx="3150510" cy="21577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676400" y="152400"/>
            <a:ext cx="8839200" cy="838200"/>
          </a:xfrm>
          <a:prstGeom prst="rect">
            <a:avLst/>
          </a:prstGeom>
        </p:spPr>
        <p:txBody>
          <a:bodyPr/>
          <a:lst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4000" kern="0" dirty="0"/>
              <a:t>New Type of X-ray Tube</a:t>
            </a:r>
          </a:p>
        </p:txBody>
      </p:sp>
      <p:pic>
        <p:nvPicPr>
          <p:cNvPr id="6" name="Picture 5" descr="http://www.wpclipart.com/blanks/buttons/round/button_round_green.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34766" y="4901371"/>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891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Imaging</a:t>
            </a:r>
          </a:p>
        </p:txBody>
      </p:sp>
      <p:sp>
        <p:nvSpPr>
          <p:cNvPr id="4" name="TextBox 3"/>
          <p:cNvSpPr txBox="1"/>
          <p:nvPr/>
        </p:nvSpPr>
        <p:spPr>
          <a:xfrm>
            <a:off x="546254" y="1456511"/>
            <a:ext cx="7712368" cy="4401205"/>
          </a:xfrm>
          <a:prstGeom prst="rect">
            <a:avLst/>
          </a:prstGeom>
          <a:noFill/>
        </p:spPr>
        <p:txBody>
          <a:bodyPr wrap="none" rtlCol="0">
            <a:spAutoFit/>
          </a:bodyPr>
          <a:lstStyle/>
          <a:p>
            <a:pPr marL="342900" indent="-342900">
              <a:buFont typeface="Arial" panose="020B0604020202020204" pitchFamily="34" charset="0"/>
              <a:buChar char="•"/>
            </a:pPr>
            <a:r>
              <a:rPr lang="en-US" sz="2800" b="1" dirty="0"/>
              <a:t>Basic Knowledge</a:t>
            </a:r>
            <a:endParaRPr lang="en-US" sz="2800" dirty="0"/>
          </a:p>
          <a:p>
            <a:pPr marL="342900" indent="-342900">
              <a:buFont typeface="Arial" panose="020B0604020202020204" pitchFamily="34" charset="0"/>
              <a:buChar char="•"/>
            </a:pPr>
            <a:r>
              <a:rPr lang="en-US" sz="2800" b="1" dirty="0"/>
              <a:t>X-ray Source</a:t>
            </a:r>
          </a:p>
          <a:p>
            <a:r>
              <a:rPr lang="en-US" sz="2800" b="1" dirty="0"/>
              <a:t>	</a:t>
            </a:r>
            <a:r>
              <a:rPr lang="en-US" sz="2800" dirty="0"/>
              <a:t>Working Principle</a:t>
            </a:r>
          </a:p>
          <a:p>
            <a:r>
              <a:rPr lang="en-US" sz="2800" dirty="0"/>
              <a:t>	X-ray Spectrum (General, Characteristic)</a:t>
            </a:r>
            <a:endParaRPr lang="en-US" sz="2000" dirty="0"/>
          </a:p>
          <a:p>
            <a:pPr marL="342900" indent="-342900">
              <a:buFont typeface="Arial" panose="020B0604020202020204" pitchFamily="34" charset="0"/>
              <a:buChar char="•"/>
            </a:pPr>
            <a:r>
              <a:rPr lang="en-US" sz="2800" b="1" dirty="0">
                <a:solidFill>
                  <a:srgbClr val="FF0000"/>
                </a:solidFill>
              </a:rPr>
              <a:t>X-ray Attenuation</a:t>
            </a:r>
          </a:p>
          <a:p>
            <a:r>
              <a:rPr lang="en-US" sz="2800" b="1" dirty="0">
                <a:solidFill>
                  <a:srgbClr val="FF0000"/>
                </a:solidFill>
              </a:rPr>
              <a:t>	</a:t>
            </a:r>
            <a:r>
              <a:rPr lang="en-US" sz="2800" dirty="0">
                <a:solidFill>
                  <a:srgbClr val="FF0000"/>
                </a:solidFill>
              </a:rPr>
              <a:t>Scatter (Coherent, Incoherent)</a:t>
            </a:r>
          </a:p>
          <a:p>
            <a:r>
              <a:rPr lang="en-US" sz="2800" dirty="0">
                <a:solidFill>
                  <a:srgbClr val="FF0000"/>
                </a:solidFill>
              </a:rPr>
              <a:t>	Absorption (K-edge)</a:t>
            </a:r>
          </a:p>
          <a:p>
            <a:pPr marL="342900" indent="-342900">
              <a:buFont typeface="Arial" panose="020B0604020202020204" pitchFamily="34" charset="0"/>
              <a:buChar char="•"/>
            </a:pPr>
            <a:r>
              <a:rPr lang="en-US" sz="2800" b="1" dirty="0"/>
              <a:t>X-ray Detector</a:t>
            </a:r>
          </a:p>
          <a:p>
            <a:r>
              <a:rPr lang="en-US" sz="2800" b="1" dirty="0"/>
              <a:t>	</a:t>
            </a:r>
            <a:r>
              <a:rPr lang="en-US" sz="2800" dirty="0"/>
              <a:t>Energy-integrating (Dual-energy imaging)</a:t>
            </a:r>
          </a:p>
          <a:p>
            <a:r>
              <a:rPr lang="en-US" sz="2800" dirty="0"/>
              <a:t>	Photon-counting</a:t>
            </a:r>
          </a:p>
        </p:txBody>
      </p:sp>
    </p:spTree>
    <p:extLst>
      <p:ext uri="{BB962C8B-B14F-4D97-AF65-F5344CB8AC3E}">
        <p14:creationId xmlns:p14="http://schemas.microsoft.com/office/powerpoint/2010/main" val="1295159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Attenuation</a:t>
            </a:r>
          </a:p>
        </p:txBody>
      </p:sp>
      <p:sp>
        <p:nvSpPr>
          <p:cNvPr id="6" name="Rectangle 3"/>
          <p:cNvSpPr txBox="1">
            <a:spLocks noChangeArrowheads="1"/>
          </p:cNvSpPr>
          <p:nvPr/>
        </p:nvSpPr>
        <p:spPr>
          <a:xfrm>
            <a:off x="535389" y="994756"/>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800" b="1" dirty="0"/>
              <a:t>Interactions at Atomic Level</a:t>
            </a:r>
          </a:p>
          <a:p>
            <a:pPr lvl="1" eaLnBrk="1" hangingPunct="1">
              <a:lnSpc>
                <a:spcPct val="90000"/>
              </a:lnSpc>
            </a:pPr>
            <a:r>
              <a:rPr lang="en-US" sz="2400" dirty="0"/>
              <a:t>No interaction: Primary Beam</a:t>
            </a:r>
          </a:p>
          <a:p>
            <a:pPr lvl="1" eaLnBrk="1" hangingPunct="1">
              <a:lnSpc>
                <a:spcPct val="90000"/>
              </a:lnSpc>
            </a:pPr>
            <a:r>
              <a:rPr lang="en-US" sz="2400" dirty="0"/>
              <a:t>Total Absorption: No Signal</a:t>
            </a:r>
          </a:p>
          <a:p>
            <a:pPr lvl="1" eaLnBrk="1" hangingPunct="1">
              <a:lnSpc>
                <a:spcPct val="90000"/>
              </a:lnSpc>
            </a:pPr>
            <a:r>
              <a:rPr lang="en-US" sz="2400" dirty="0"/>
              <a:t>Partial Absorption: Photoelectric, Scattering</a:t>
            </a:r>
            <a:endParaRPr lang="en-US" sz="2000" dirty="0"/>
          </a:p>
          <a:p>
            <a:pPr eaLnBrk="1" hangingPunct="1">
              <a:lnSpc>
                <a:spcPct val="90000"/>
              </a:lnSpc>
            </a:pPr>
            <a:endParaRPr lang="en-US" sz="2000" b="1"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200" y="2765438"/>
            <a:ext cx="3592751" cy="4059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4" name="Picture 2" descr="http://radiologykey.com/wp-content/uploads/2016/03/B9781437716467100075_f07-01-9781437716467.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951" y="2765438"/>
            <a:ext cx="5547700" cy="4059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985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Interaction</a:t>
            </a:r>
          </a:p>
        </p:txBody>
      </p:sp>
      <p:pic>
        <p:nvPicPr>
          <p:cNvPr id="14338" name="Picture 2" descr="Image result for x-ray attenuation 80kev"/>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10815" y="1104527"/>
            <a:ext cx="6492851" cy="536381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8487554" y="52751"/>
            <a:ext cx="2306394" cy="230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38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Interaction</a:t>
            </a:r>
          </a:p>
        </p:txBody>
      </p:sp>
      <p:sp>
        <p:nvSpPr>
          <p:cNvPr id="4" name="Rectangle 3"/>
          <p:cNvSpPr txBox="1">
            <a:spLocks noGrp="1" noChangeArrowheads="1"/>
          </p:cNvSpPr>
          <p:nvPr>
            <p:ph idx="1"/>
          </p:nvPr>
        </p:nvSpPr>
        <p:spPr>
          <a:xfrm>
            <a:off x="542526" y="1125817"/>
            <a:ext cx="8377031" cy="338593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buClrTx/>
            </a:pPr>
            <a:r>
              <a:rPr lang="en-US" sz="2400" dirty="0">
                <a:solidFill>
                  <a:srgbClr val="FF0000"/>
                </a:solidFill>
              </a:rPr>
              <a:t>Photoelectric</a:t>
            </a:r>
          </a:p>
          <a:p>
            <a:pPr eaLnBrk="1" hangingPunct="1">
              <a:lnSpc>
                <a:spcPct val="90000"/>
              </a:lnSpc>
              <a:buClrTx/>
            </a:pPr>
            <a:r>
              <a:rPr lang="en-US" sz="2400" dirty="0">
                <a:solidFill>
                  <a:srgbClr val="FF0000"/>
                </a:solidFill>
              </a:rPr>
              <a:t>Incoherent/Coherent (Compton/ Rayleigh) Scattering</a:t>
            </a:r>
          </a:p>
          <a:p>
            <a:pPr marL="0" indent="0" eaLnBrk="1" hangingPunct="1">
              <a:lnSpc>
                <a:spcPct val="90000"/>
              </a:lnSpc>
              <a:buClrTx/>
              <a:buNone/>
            </a:pPr>
            <a:r>
              <a:rPr lang="en-US" sz="2400" dirty="0">
                <a:solidFill>
                  <a:srgbClr val="0000FF"/>
                </a:solidFill>
              </a:rPr>
              <a:t>	&lt;80 kVp: Photoelectric Effect</a:t>
            </a:r>
          </a:p>
          <a:p>
            <a:pPr marL="0" indent="0" eaLnBrk="1" hangingPunct="1">
              <a:lnSpc>
                <a:spcPct val="90000"/>
              </a:lnSpc>
              <a:buClrTx/>
              <a:buNone/>
            </a:pPr>
            <a:r>
              <a:rPr lang="en-US" sz="2400" dirty="0">
                <a:solidFill>
                  <a:srgbClr val="0000FF"/>
                </a:solidFill>
              </a:rPr>
              <a:t>	&gt;80 kVp: Compton Scatter</a:t>
            </a:r>
          </a:p>
          <a:p>
            <a:pPr marL="0" indent="0" eaLnBrk="1" hangingPunct="1">
              <a:lnSpc>
                <a:spcPct val="90000"/>
              </a:lnSpc>
              <a:buClrTx/>
              <a:buNone/>
            </a:pPr>
            <a:endParaRPr lang="en-US" sz="1400" dirty="0">
              <a:solidFill>
                <a:srgbClr val="FF0000"/>
              </a:solidFill>
            </a:endParaRPr>
          </a:p>
          <a:p>
            <a:pPr eaLnBrk="1" hangingPunct="1">
              <a:lnSpc>
                <a:spcPct val="90000"/>
              </a:lnSpc>
              <a:buClrTx/>
            </a:pPr>
            <a:r>
              <a:rPr lang="en-US" sz="2400" dirty="0">
                <a:solidFill>
                  <a:srgbClr val="7030A0"/>
                </a:solidFill>
              </a:rPr>
              <a:t>Pair Production</a:t>
            </a:r>
          </a:p>
          <a:p>
            <a:pPr eaLnBrk="1" hangingPunct="1">
              <a:lnSpc>
                <a:spcPct val="90000"/>
              </a:lnSpc>
              <a:buClrTx/>
            </a:pPr>
            <a:r>
              <a:rPr lang="en-US" sz="2400" dirty="0">
                <a:solidFill>
                  <a:srgbClr val="7030A0"/>
                </a:solidFill>
              </a:rPr>
              <a:t>Photodisintegration</a:t>
            </a:r>
            <a:endParaRPr lang="en-US" sz="2400" dirty="0"/>
          </a:p>
          <a:p>
            <a:pPr eaLnBrk="1" hangingPunct="1">
              <a:lnSpc>
                <a:spcPct val="90000"/>
              </a:lnSpc>
            </a:pPr>
            <a:endParaRPr lang="en-US" sz="2400" dirty="0"/>
          </a:p>
        </p:txBody>
      </p:sp>
      <p:pic>
        <p:nvPicPr>
          <p:cNvPr id="5" name="Picture 2" descr="http://radiologykey.com/wp-content/uploads/2016/09/0021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2439" y="2943224"/>
            <a:ext cx="3562350" cy="3762376"/>
          </a:xfrm>
          <a:prstGeom prst="rect">
            <a:avLst/>
          </a:prstGeom>
          <a:noFill/>
          <a:ln w="63500">
            <a:solidFill>
              <a:srgbClr val="0000FF"/>
            </a:solidFill>
          </a:ln>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037888" y="3939088"/>
            <a:ext cx="3128212" cy="2766512"/>
          </a:xfrm>
          <a:prstGeom prst="rect">
            <a:avLst/>
          </a:prstGeom>
          <a:ln w="63500">
            <a:solidFill>
              <a:srgbClr val="7030A0"/>
            </a:solidFill>
          </a:ln>
        </p:spPr>
      </p:pic>
    </p:spTree>
    <p:extLst>
      <p:ext uri="{BB962C8B-B14F-4D97-AF65-F5344CB8AC3E}">
        <p14:creationId xmlns:p14="http://schemas.microsoft.com/office/powerpoint/2010/main" val="386682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Radiation Protection</a:t>
            </a:r>
          </a:p>
        </p:txBody>
      </p:sp>
      <p:pic>
        <p:nvPicPr>
          <p:cNvPr id="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l="16406" t="15625" r="10938" b="18750"/>
          <a:stretch>
            <a:fillRect/>
          </a:stretch>
        </p:blipFill>
        <p:spPr bwMode="auto">
          <a:xfrm>
            <a:off x="0" y="870134"/>
            <a:ext cx="8839200" cy="5987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9575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Rapidly Reduced</a:t>
            </a:r>
          </a:p>
        </p:txBody>
      </p:sp>
      <p:pic>
        <p:nvPicPr>
          <p:cNvPr id="4" name="Picture 3" descr="01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853724" y="990600"/>
            <a:ext cx="5895928" cy="5867400"/>
          </a:xfrm>
          <a:prstGeom prst="rect">
            <a:avLst/>
          </a:prstGeom>
        </p:spPr>
      </p:pic>
    </p:spTree>
    <p:extLst>
      <p:ext uri="{BB962C8B-B14F-4D97-AF65-F5344CB8AC3E}">
        <p14:creationId xmlns:p14="http://schemas.microsoft.com/office/powerpoint/2010/main" val="14344515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Exponential Attenuation</a:t>
            </a:r>
            <a:endParaRPr lang="en-US" dirty="0"/>
          </a:p>
        </p:txBody>
      </p:sp>
      <p:sp>
        <p:nvSpPr>
          <p:cNvPr id="4" name="Line 1028"/>
          <p:cNvSpPr>
            <a:spLocks noChangeShapeType="1"/>
          </p:cNvSpPr>
          <p:nvPr/>
        </p:nvSpPr>
        <p:spPr bwMode="auto">
          <a:xfrm>
            <a:off x="2514261" y="3029655"/>
            <a:ext cx="664498" cy="0"/>
          </a:xfrm>
          <a:prstGeom prst="line">
            <a:avLst/>
          </a:prstGeom>
          <a:noFill/>
          <a:ln w="508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5" name="Rectangle 1029"/>
          <p:cNvSpPr>
            <a:spLocks noChangeArrowheads="1"/>
          </p:cNvSpPr>
          <p:nvPr/>
        </p:nvSpPr>
        <p:spPr bwMode="auto">
          <a:xfrm>
            <a:off x="2638259" y="3096424"/>
            <a:ext cx="508859" cy="407086"/>
          </a:xfrm>
          <a:prstGeom prst="rect">
            <a:avLst/>
          </a:prstGeom>
          <a:noFill/>
          <a:ln>
            <a:noFill/>
          </a:ln>
          <a:effectLst/>
        </p:spPr>
        <p:txBody>
          <a:bodyPr wrap="none" lIns="73127" tIns="36563" rIns="73127" bIns="36563">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403" dirty="0">
                <a:solidFill>
                  <a:schemeClr val="tx1"/>
                </a:solidFill>
                <a:latin typeface="Symbol" panose="05050102010706020507" pitchFamily="18" charset="2"/>
              </a:rPr>
              <a:t></a:t>
            </a:r>
            <a:r>
              <a:rPr lang="en-US" altLang="en-US" sz="2403" dirty="0">
                <a:solidFill>
                  <a:schemeClr val="tx1"/>
                </a:solidFill>
              </a:rPr>
              <a:t>x</a:t>
            </a:r>
          </a:p>
        </p:txBody>
      </p:sp>
      <p:sp>
        <p:nvSpPr>
          <p:cNvPr id="6" name="Rectangle 1030"/>
          <p:cNvSpPr>
            <a:spLocks noChangeArrowheads="1"/>
          </p:cNvSpPr>
          <p:nvPr/>
        </p:nvSpPr>
        <p:spPr bwMode="auto">
          <a:xfrm>
            <a:off x="1612781" y="4018622"/>
            <a:ext cx="2090466" cy="686754"/>
          </a:xfrm>
          <a:prstGeom prst="rect">
            <a:avLst/>
          </a:prstGeom>
          <a:solidFill>
            <a:srgbClr val="33CCFF"/>
          </a:solidFill>
          <a:ln w="50800">
            <a:solidFill>
              <a:srgbClr val="063DE8"/>
            </a:solid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sp>
        <p:nvSpPr>
          <p:cNvPr id="7" name="Line 1031"/>
          <p:cNvSpPr>
            <a:spLocks noChangeShapeType="1"/>
          </p:cNvSpPr>
          <p:nvPr/>
        </p:nvSpPr>
        <p:spPr bwMode="auto">
          <a:xfrm>
            <a:off x="2326560" y="4018622"/>
            <a:ext cx="0" cy="686754"/>
          </a:xfrm>
          <a:prstGeom prst="line">
            <a:avLst/>
          </a:prstGeom>
          <a:noFill/>
          <a:ln w="50800">
            <a:solidFill>
              <a:srgbClr val="063D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8" name="Line 1032"/>
          <p:cNvSpPr>
            <a:spLocks noChangeShapeType="1"/>
          </p:cNvSpPr>
          <p:nvPr/>
        </p:nvSpPr>
        <p:spPr bwMode="auto">
          <a:xfrm>
            <a:off x="2999006" y="4037699"/>
            <a:ext cx="0" cy="685164"/>
          </a:xfrm>
          <a:prstGeom prst="line">
            <a:avLst/>
          </a:prstGeom>
          <a:noFill/>
          <a:ln w="50800">
            <a:solidFill>
              <a:srgbClr val="063D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9" name="Rectangle 1033"/>
          <p:cNvSpPr>
            <a:spLocks noChangeArrowheads="1"/>
          </p:cNvSpPr>
          <p:nvPr/>
        </p:nvSpPr>
        <p:spPr bwMode="auto">
          <a:xfrm>
            <a:off x="1755854" y="4156927"/>
            <a:ext cx="426042" cy="628544"/>
          </a:xfrm>
          <a:prstGeom prst="rect">
            <a:avLst/>
          </a:prstGeom>
          <a:solidFill>
            <a:srgbClr val="33CCFF"/>
          </a:solidFill>
          <a:ln>
            <a:noFill/>
          </a:ln>
          <a:effectLst/>
        </p:spPr>
        <p:txBody>
          <a:bodyPr lIns="73127" tIns="36563" rIns="73127" bIns="36563">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403">
                <a:solidFill>
                  <a:schemeClr val="tx1"/>
                </a:solidFill>
                <a:latin typeface="Symbol" panose="05050102010706020507" pitchFamily="18" charset="2"/>
              </a:rPr>
              <a:t></a:t>
            </a:r>
            <a:r>
              <a:rPr lang="en-US" altLang="en-US" sz="2403" baseline="-25000">
                <a:solidFill>
                  <a:schemeClr val="tx1"/>
                </a:solidFill>
                <a:latin typeface="Symbol" panose="05050102010706020507" pitchFamily="18" charset="2"/>
              </a:rPr>
              <a:t></a:t>
            </a:r>
          </a:p>
        </p:txBody>
      </p:sp>
      <p:sp>
        <p:nvSpPr>
          <p:cNvPr id="10" name="Rectangle 1034"/>
          <p:cNvSpPr>
            <a:spLocks noChangeArrowheads="1"/>
          </p:cNvSpPr>
          <p:nvPr/>
        </p:nvSpPr>
        <p:spPr bwMode="auto">
          <a:xfrm>
            <a:off x="2396507" y="4156927"/>
            <a:ext cx="426042" cy="628544"/>
          </a:xfrm>
          <a:prstGeom prst="rect">
            <a:avLst/>
          </a:prstGeom>
          <a:solidFill>
            <a:srgbClr val="33CCFF"/>
          </a:solidFill>
          <a:ln>
            <a:noFill/>
          </a:ln>
          <a:effectLst/>
        </p:spPr>
        <p:txBody>
          <a:bodyPr lIns="73127" tIns="36563" rIns="73127" bIns="36563">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403">
                <a:solidFill>
                  <a:schemeClr val="tx1"/>
                </a:solidFill>
                <a:latin typeface="Symbol" panose="05050102010706020507" pitchFamily="18" charset="2"/>
              </a:rPr>
              <a:t></a:t>
            </a:r>
            <a:r>
              <a:rPr lang="en-US" altLang="en-US" sz="2403" baseline="-25000">
                <a:solidFill>
                  <a:schemeClr val="tx1"/>
                </a:solidFill>
                <a:latin typeface="Symbol" panose="05050102010706020507" pitchFamily="18" charset="2"/>
              </a:rPr>
              <a:t></a:t>
            </a:r>
          </a:p>
        </p:txBody>
      </p:sp>
      <p:sp>
        <p:nvSpPr>
          <p:cNvPr id="11" name="Rectangle 1035"/>
          <p:cNvSpPr>
            <a:spLocks noChangeArrowheads="1"/>
          </p:cNvSpPr>
          <p:nvPr/>
        </p:nvSpPr>
        <p:spPr bwMode="auto">
          <a:xfrm>
            <a:off x="3110285" y="4156927"/>
            <a:ext cx="426042" cy="628544"/>
          </a:xfrm>
          <a:prstGeom prst="rect">
            <a:avLst/>
          </a:prstGeom>
          <a:solidFill>
            <a:srgbClr val="33CCFF"/>
          </a:solidFill>
          <a:ln>
            <a:noFill/>
          </a:ln>
          <a:effectLst/>
        </p:spPr>
        <p:txBody>
          <a:bodyPr lIns="73127" tIns="36563" rIns="73127" bIns="36563">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403">
                <a:solidFill>
                  <a:schemeClr val="tx1"/>
                </a:solidFill>
                <a:latin typeface="Symbol" panose="05050102010706020507" pitchFamily="18" charset="2"/>
              </a:rPr>
              <a:t></a:t>
            </a:r>
            <a:r>
              <a:rPr lang="en-US" altLang="en-US" sz="2403" baseline="-25000">
                <a:solidFill>
                  <a:schemeClr val="tx1"/>
                </a:solidFill>
                <a:latin typeface="Symbol" panose="05050102010706020507" pitchFamily="18" charset="2"/>
              </a:rPr>
              <a:t></a:t>
            </a:r>
          </a:p>
        </p:txBody>
      </p:sp>
      <p:sp>
        <p:nvSpPr>
          <p:cNvPr id="12" name="Rectangle 1036"/>
          <p:cNvSpPr>
            <a:spLocks noChangeArrowheads="1"/>
          </p:cNvSpPr>
          <p:nvPr/>
        </p:nvSpPr>
        <p:spPr bwMode="auto">
          <a:xfrm>
            <a:off x="2484057" y="2199829"/>
            <a:ext cx="694702" cy="667677"/>
          </a:xfrm>
          <a:prstGeom prst="rect">
            <a:avLst/>
          </a:prstGeom>
          <a:solidFill>
            <a:srgbClr val="33CCFF"/>
          </a:solidFill>
          <a:ln w="50800">
            <a:solidFill>
              <a:srgbClr val="0000FF"/>
            </a:solid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a:lnSpc>
                <a:spcPct val="90000"/>
              </a:lnSpc>
            </a:pPr>
            <a:r>
              <a:rPr lang="en-US" altLang="en-US" sz="2403">
                <a:solidFill>
                  <a:schemeClr val="tx1"/>
                </a:solidFill>
                <a:latin typeface="Symbol" panose="05050102010706020507" pitchFamily="18" charset="2"/>
              </a:rPr>
              <a:t>m</a:t>
            </a:r>
            <a:endParaRPr lang="en-US" altLang="en-US" sz="2403">
              <a:solidFill>
                <a:schemeClr val="tx1"/>
              </a:solidFill>
            </a:endParaRPr>
          </a:p>
        </p:txBody>
      </p:sp>
      <p:sp>
        <p:nvSpPr>
          <p:cNvPr id="13" name="Text Box 1037"/>
          <p:cNvSpPr txBox="1">
            <a:spLocks noChangeArrowheads="1"/>
          </p:cNvSpPr>
          <p:nvPr/>
        </p:nvSpPr>
        <p:spPr bwMode="auto">
          <a:xfrm>
            <a:off x="3797041" y="3932778"/>
            <a:ext cx="492809" cy="367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003">
                <a:solidFill>
                  <a:schemeClr val="tx1"/>
                </a:solidFill>
              </a:rPr>
              <a:t>N</a:t>
            </a:r>
            <a:r>
              <a:rPr lang="en-US" altLang="en-US" sz="1602">
                <a:solidFill>
                  <a:schemeClr val="tx1"/>
                </a:solidFill>
              </a:rPr>
              <a:t>o</a:t>
            </a:r>
            <a:endParaRPr lang="en-US" altLang="en-US" sz="3204">
              <a:solidFill>
                <a:schemeClr val="tx1"/>
              </a:solidFill>
            </a:endParaRPr>
          </a:p>
        </p:txBody>
      </p:sp>
      <p:graphicFrame>
        <p:nvGraphicFramePr>
          <p:cNvPr id="14" name="Object 1038"/>
          <p:cNvGraphicFramePr>
            <a:graphicFrameLocks noChangeAspect="1"/>
          </p:cNvGraphicFramePr>
          <p:nvPr>
            <p:extLst>
              <p:ext uri="{D42A27DB-BD31-4B8C-83A1-F6EECF244321}">
                <p14:modId xmlns:p14="http://schemas.microsoft.com/office/powerpoint/2010/main" val="534519477"/>
              </p:ext>
            </p:extLst>
          </p:nvPr>
        </p:nvGraphicFramePr>
        <p:xfrm>
          <a:off x="5753970" y="2279535"/>
          <a:ext cx="2174720" cy="618396"/>
        </p:xfrm>
        <a:graphic>
          <a:graphicData uri="http://schemas.openxmlformats.org/presentationml/2006/ole">
            <mc:AlternateContent xmlns:mc="http://schemas.openxmlformats.org/markup-compatibility/2006">
              <mc:Choice xmlns:v="urn:schemas-microsoft-com:vml" Requires="v">
                <p:oleObj name="Equation" r:id="rId3" imgW="812447" imgH="241195" progId="Equation.3">
                  <p:embed/>
                </p:oleObj>
              </mc:Choice>
              <mc:Fallback>
                <p:oleObj name="Equation" r:id="rId3" imgW="812447" imgH="241195"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3970" y="2279535"/>
                        <a:ext cx="2174720" cy="618396"/>
                      </a:xfrm>
                      <a:prstGeom prst="rect">
                        <a:avLst/>
                      </a:prstGeom>
                      <a:solidFill>
                        <a:schemeClr val="bg1"/>
                      </a:solidFill>
                      <a:ln>
                        <a:noFill/>
                      </a:ln>
                      <a:effectLst/>
                    </p:spPr>
                  </p:pic>
                </p:oleObj>
              </mc:Fallback>
            </mc:AlternateContent>
          </a:graphicData>
        </a:graphic>
      </p:graphicFrame>
      <p:graphicFrame>
        <p:nvGraphicFramePr>
          <p:cNvPr id="15" name="Object 1039"/>
          <p:cNvGraphicFramePr>
            <a:graphicFrameLocks noChangeAspect="1"/>
          </p:cNvGraphicFramePr>
          <p:nvPr>
            <p:extLst>
              <p:ext uri="{D42A27DB-BD31-4B8C-83A1-F6EECF244321}">
                <p14:modId xmlns:p14="http://schemas.microsoft.com/office/powerpoint/2010/main" val="185390260"/>
              </p:ext>
            </p:extLst>
          </p:nvPr>
        </p:nvGraphicFramePr>
        <p:xfrm>
          <a:off x="5211315" y="4086981"/>
          <a:ext cx="3436949" cy="635883"/>
        </p:xfrm>
        <a:graphic>
          <a:graphicData uri="http://schemas.openxmlformats.org/presentationml/2006/ole">
            <mc:AlternateContent xmlns:mc="http://schemas.openxmlformats.org/markup-compatibility/2006">
              <mc:Choice xmlns:v="urn:schemas-microsoft-com:vml" Requires="v">
                <p:oleObj name="Equation" r:id="rId5" imgW="1244600" imgH="241300" progId="Equation.3">
                  <p:embed/>
                </p:oleObj>
              </mc:Choice>
              <mc:Fallback>
                <p:oleObj name="Equation" r:id="rId5" imgW="1244600" imgH="2413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1315" y="4086981"/>
                        <a:ext cx="3436949" cy="635883"/>
                      </a:xfrm>
                      <a:prstGeom prst="rect">
                        <a:avLst/>
                      </a:prstGeom>
                      <a:solidFill>
                        <a:schemeClr val="bg1"/>
                      </a:solidFill>
                      <a:ln>
                        <a:noFill/>
                      </a:ln>
                      <a:effectLst/>
                    </p:spPr>
                  </p:pic>
                </p:oleObj>
              </mc:Fallback>
            </mc:AlternateContent>
          </a:graphicData>
        </a:graphic>
      </p:graphicFrame>
      <p:sp>
        <p:nvSpPr>
          <p:cNvPr id="17" name="AutoShape 1042"/>
          <p:cNvSpPr>
            <a:spLocks noChangeArrowheads="1"/>
          </p:cNvSpPr>
          <p:nvPr/>
        </p:nvSpPr>
        <p:spPr bwMode="auto">
          <a:xfrm>
            <a:off x="1339468" y="2296801"/>
            <a:ext cx="1106437" cy="519835"/>
          </a:xfrm>
          <a:prstGeom prst="rightArrow">
            <a:avLst>
              <a:gd name="adj1" fmla="val 50000"/>
              <a:gd name="adj2" fmla="val 106432"/>
            </a:avLst>
          </a:prstGeom>
          <a:solidFill>
            <a:srgbClr val="FF0000"/>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sp>
        <p:nvSpPr>
          <p:cNvPr id="19" name="AutoShape 1044"/>
          <p:cNvSpPr>
            <a:spLocks noChangeArrowheads="1"/>
          </p:cNvSpPr>
          <p:nvPr/>
        </p:nvSpPr>
        <p:spPr bwMode="auto">
          <a:xfrm>
            <a:off x="495217" y="4086981"/>
            <a:ext cx="1106437" cy="519835"/>
          </a:xfrm>
          <a:prstGeom prst="rightArrow">
            <a:avLst>
              <a:gd name="adj1" fmla="val 50000"/>
              <a:gd name="adj2" fmla="val 106432"/>
            </a:avLst>
          </a:prstGeom>
          <a:solidFill>
            <a:srgbClr val="FF0000"/>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sp>
        <p:nvSpPr>
          <p:cNvPr id="20" name="Text Box 1045"/>
          <p:cNvSpPr txBox="1">
            <a:spLocks noChangeArrowheads="1"/>
          </p:cNvSpPr>
          <p:nvPr/>
        </p:nvSpPr>
        <p:spPr bwMode="auto">
          <a:xfrm>
            <a:off x="590599" y="3859652"/>
            <a:ext cx="426042" cy="367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003">
                <a:solidFill>
                  <a:schemeClr val="tx1"/>
                </a:solidFill>
              </a:rPr>
              <a:t>N</a:t>
            </a:r>
            <a:r>
              <a:rPr lang="en-US" altLang="en-US" sz="1602">
                <a:solidFill>
                  <a:schemeClr val="tx1"/>
                </a:solidFill>
              </a:rPr>
              <a:t>i</a:t>
            </a:r>
            <a:endParaRPr lang="en-US" altLang="en-US" sz="3204">
              <a:solidFill>
                <a:schemeClr val="tx1"/>
              </a:solidFill>
            </a:endParaRPr>
          </a:p>
        </p:txBody>
      </p:sp>
      <p:sp>
        <p:nvSpPr>
          <p:cNvPr id="21" name="Text Box 1053"/>
          <p:cNvSpPr txBox="1">
            <a:spLocks noChangeArrowheads="1"/>
          </p:cNvSpPr>
          <p:nvPr/>
        </p:nvSpPr>
        <p:spPr bwMode="auto">
          <a:xfrm>
            <a:off x="4379785" y="2384296"/>
            <a:ext cx="492809" cy="367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003" dirty="0">
                <a:solidFill>
                  <a:schemeClr val="tx1"/>
                </a:solidFill>
              </a:rPr>
              <a:t>N</a:t>
            </a:r>
            <a:r>
              <a:rPr lang="en-US" altLang="en-US" sz="1602" dirty="0">
                <a:solidFill>
                  <a:schemeClr val="tx1"/>
                </a:solidFill>
              </a:rPr>
              <a:t>o</a:t>
            </a:r>
            <a:endParaRPr lang="en-US" altLang="en-US" sz="3204" dirty="0">
              <a:solidFill>
                <a:schemeClr val="tx1"/>
              </a:solidFill>
            </a:endParaRPr>
          </a:p>
        </p:txBody>
      </p:sp>
      <p:sp>
        <p:nvSpPr>
          <p:cNvPr id="22" name="Text Box 1054"/>
          <p:cNvSpPr txBox="1">
            <a:spLocks noChangeArrowheads="1"/>
          </p:cNvSpPr>
          <p:nvPr/>
        </p:nvSpPr>
        <p:spPr bwMode="auto">
          <a:xfrm>
            <a:off x="849837" y="2384296"/>
            <a:ext cx="426042" cy="3672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003" dirty="0">
                <a:solidFill>
                  <a:schemeClr val="tx1"/>
                </a:solidFill>
              </a:rPr>
              <a:t>N</a:t>
            </a:r>
            <a:r>
              <a:rPr lang="en-US" altLang="en-US" sz="1602" dirty="0">
                <a:solidFill>
                  <a:schemeClr val="tx1"/>
                </a:solidFill>
              </a:rPr>
              <a:t>i</a:t>
            </a:r>
            <a:endParaRPr lang="en-US" altLang="en-US" sz="3204" dirty="0">
              <a:solidFill>
                <a:schemeClr val="tx1"/>
              </a:solidFill>
            </a:endParaRPr>
          </a:p>
        </p:txBody>
      </p:sp>
      <p:sp>
        <p:nvSpPr>
          <p:cNvPr id="23" name="Text Box 1055"/>
          <p:cNvSpPr txBox="1">
            <a:spLocks noChangeArrowheads="1"/>
          </p:cNvSpPr>
          <p:nvPr/>
        </p:nvSpPr>
        <p:spPr bwMode="auto">
          <a:xfrm>
            <a:off x="1892686" y="1396547"/>
            <a:ext cx="2062935" cy="75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a:lnSpc>
                <a:spcPct val="90000"/>
              </a:lnSpc>
            </a:pPr>
            <a:r>
              <a:rPr lang="en-US" altLang="en-US" sz="2403" dirty="0">
                <a:solidFill>
                  <a:schemeClr val="tx1"/>
                </a:solidFill>
              </a:rPr>
              <a:t>Attenuation Coefficient</a:t>
            </a:r>
          </a:p>
        </p:txBody>
      </p:sp>
      <p:sp>
        <p:nvSpPr>
          <p:cNvPr id="24" name="Text Box 1055"/>
          <p:cNvSpPr txBox="1">
            <a:spLocks noChangeArrowheads="1"/>
          </p:cNvSpPr>
          <p:nvPr/>
        </p:nvSpPr>
        <p:spPr bwMode="auto">
          <a:xfrm>
            <a:off x="324332" y="1629773"/>
            <a:ext cx="1465923" cy="75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a:lnSpc>
                <a:spcPct val="90000"/>
              </a:lnSpc>
            </a:pPr>
            <a:r>
              <a:rPr lang="en-US" altLang="en-US" sz="2403" dirty="0">
                <a:solidFill>
                  <a:schemeClr val="tx1"/>
                </a:solidFill>
              </a:rPr>
              <a:t>Input Intensity</a:t>
            </a:r>
          </a:p>
        </p:txBody>
      </p:sp>
      <p:sp>
        <p:nvSpPr>
          <p:cNvPr id="25" name="Text Box 1055"/>
          <p:cNvSpPr txBox="1">
            <a:spLocks noChangeArrowheads="1"/>
          </p:cNvSpPr>
          <p:nvPr/>
        </p:nvSpPr>
        <p:spPr bwMode="auto">
          <a:xfrm>
            <a:off x="3872562" y="1680157"/>
            <a:ext cx="1540428" cy="757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gn="ctr">
              <a:lnSpc>
                <a:spcPct val="90000"/>
              </a:lnSpc>
            </a:pPr>
            <a:r>
              <a:rPr lang="en-US" altLang="en-US" sz="2403" dirty="0">
                <a:solidFill>
                  <a:schemeClr val="tx1"/>
                </a:solidFill>
              </a:rPr>
              <a:t>Output Intensity</a:t>
            </a:r>
          </a:p>
        </p:txBody>
      </p:sp>
      <p:sp>
        <p:nvSpPr>
          <p:cNvPr id="26" name="AutoShape 1042"/>
          <p:cNvSpPr>
            <a:spLocks noChangeArrowheads="1"/>
          </p:cNvSpPr>
          <p:nvPr/>
        </p:nvSpPr>
        <p:spPr bwMode="auto">
          <a:xfrm>
            <a:off x="3204079" y="2279536"/>
            <a:ext cx="1106437" cy="519835"/>
          </a:xfrm>
          <a:prstGeom prst="rightArrow">
            <a:avLst>
              <a:gd name="adj1" fmla="val 50000"/>
              <a:gd name="adj2" fmla="val 106432"/>
            </a:avLst>
          </a:prstGeom>
          <a:solidFill>
            <a:srgbClr val="FF0000">
              <a:alpha val="50000"/>
            </a:srgbClr>
          </a:solidFill>
          <a:ln w="50800">
            <a:no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sp>
        <p:nvSpPr>
          <p:cNvPr id="27" name="AutoShape 1044"/>
          <p:cNvSpPr>
            <a:spLocks noChangeArrowheads="1"/>
          </p:cNvSpPr>
          <p:nvPr/>
        </p:nvSpPr>
        <p:spPr bwMode="auto">
          <a:xfrm>
            <a:off x="3746169" y="4116390"/>
            <a:ext cx="1106437" cy="519835"/>
          </a:xfrm>
          <a:prstGeom prst="rightArrow">
            <a:avLst>
              <a:gd name="adj1" fmla="val 50000"/>
              <a:gd name="adj2" fmla="val 106432"/>
            </a:avLst>
          </a:prstGeom>
          <a:solidFill>
            <a:srgbClr val="FF0000">
              <a:alpha val="20000"/>
            </a:srgbClr>
          </a:solidFill>
          <a:ln w="50800">
            <a:no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spTree>
    <p:extLst>
      <p:ext uri="{BB962C8B-B14F-4D97-AF65-F5344CB8AC3E}">
        <p14:creationId xmlns:p14="http://schemas.microsoft.com/office/powerpoint/2010/main" val="399310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Equation</a:t>
            </a:r>
          </a:p>
        </p:txBody>
      </p:sp>
      <p:sp>
        <p:nvSpPr>
          <p:cNvPr id="4" name="Rectangle 128"/>
          <p:cNvSpPr>
            <a:spLocks noChangeArrowheads="1"/>
          </p:cNvSpPr>
          <p:nvPr/>
        </p:nvSpPr>
        <p:spPr bwMode="auto">
          <a:xfrm>
            <a:off x="1449531" y="1566246"/>
            <a:ext cx="5236498" cy="615216"/>
          </a:xfrm>
          <a:prstGeom prst="rect">
            <a:avLst/>
          </a:prstGeom>
          <a:solidFill>
            <a:srgbClr val="00B0F0"/>
          </a:solidFill>
          <a:ln w="50800">
            <a:solidFill>
              <a:srgbClr val="0000FF"/>
            </a:solid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graphicFrame>
        <p:nvGraphicFramePr>
          <p:cNvPr id="5" name="Object 96"/>
          <p:cNvGraphicFramePr>
            <a:graphicFrameLocks noChangeAspect="1"/>
          </p:cNvGraphicFramePr>
          <p:nvPr>
            <p:extLst>
              <p:ext uri="{D42A27DB-BD31-4B8C-83A1-F6EECF244321}">
                <p14:modId xmlns:p14="http://schemas.microsoft.com/office/powerpoint/2010/main" val="2124247163"/>
              </p:ext>
            </p:extLst>
          </p:nvPr>
        </p:nvGraphicFramePr>
        <p:xfrm>
          <a:off x="670575" y="3920603"/>
          <a:ext cx="3281157" cy="1441866"/>
        </p:xfrm>
        <a:graphic>
          <a:graphicData uri="http://schemas.openxmlformats.org/presentationml/2006/ole">
            <mc:AlternateContent xmlns:mc="http://schemas.openxmlformats.org/markup-compatibility/2006">
              <mc:Choice xmlns:v="urn:schemas-microsoft-com:vml" Requires="v">
                <p:oleObj name="Equation" r:id="rId3" imgW="990170" imgH="431613" progId="Equation.3">
                  <p:embed/>
                </p:oleObj>
              </mc:Choice>
              <mc:Fallback>
                <p:oleObj name="Equation" r:id="rId3" imgW="990170"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75" y="3920603"/>
                        <a:ext cx="3281157" cy="1441866"/>
                      </a:xfrm>
                      <a:prstGeom prst="rect">
                        <a:avLst/>
                      </a:prstGeom>
                      <a:solidFill>
                        <a:schemeClr val="bg1"/>
                      </a:solidFill>
                      <a:ln>
                        <a:noFill/>
                      </a:ln>
                      <a:effectLst/>
                    </p:spPr>
                  </p:pic>
                </p:oleObj>
              </mc:Fallback>
            </mc:AlternateContent>
          </a:graphicData>
        </a:graphic>
      </p:graphicFrame>
      <p:graphicFrame>
        <p:nvGraphicFramePr>
          <p:cNvPr id="6" name="Object 97"/>
          <p:cNvGraphicFramePr>
            <a:graphicFrameLocks noChangeAspect="1"/>
          </p:cNvGraphicFramePr>
          <p:nvPr>
            <p:extLst>
              <p:ext uri="{D42A27DB-BD31-4B8C-83A1-F6EECF244321}">
                <p14:modId xmlns:p14="http://schemas.microsoft.com/office/powerpoint/2010/main" val="1524145557"/>
              </p:ext>
            </p:extLst>
          </p:nvPr>
        </p:nvGraphicFramePr>
        <p:xfrm>
          <a:off x="4407978" y="3912655"/>
          <a:ext cx="3336796" cy="1449814"/>
        </p:xfrm>
        <a:graphic>
          <a:graphicData uri="http://schemas.openxmlformats.org/presentationml/2006/ole">
            <mc:AlternateContent xmlns:mc="http://schemas.openxmlformats.org/markup-compatibility/2006">
              <mc:Choice xmlns:v="urn:schemas-microsoft-com:vml" Requires="v">
                <p:oleObj name="Equation" r:id="rId5" imgW="1104900" imgH="469900" progId="Equation.3">
                  <p:embed/>
                </p:oleObj>
              </mc:Choice>
              <mc:Fallback>
                <p:oleObj name="Equation" r:id="rId5" imgW="1104900" imgH="4699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7978" y="3912655"/>
                        <a:ext cx="3336796" cy="1449814"/>
                      </a:xfrm>
                      <a:prstGeom prst="rect">
                        <a:avLst/>
                      </a:prstGeom>
                      <a:solidFill>
                        <a:schemeClr val="bg1"/>
                      </a:solidFill>
                      <a:ln>
                        <a:noFill/>
                      </a:ln>
                      <a:effectLst/>
                    </p:spPr>
                  </p:pic>
                </p:oleObj>
              </mc:Fallback>
            </mc:AlternateContent>
          </a:graphicData>
        </a:graphic>
      </p:graphicFrame>
      <p:graphicFrame>
        <p:nvGraphicFramePr>
          <p:cNvPr id="7" name="Object 99"/>
          <p:cNvGraphicFramePr>
            <a:graphicFrameLocks noChangeAspect="1"/>
          </p:cNvGraphicFramePr>
          <p:nvPr>
            <p:extLst>
              <p:ext uri="{D42A27DB-BD31-4B8C-83A1-F6EECF244321}">
                <p14:modId xmlns:p14="http://schemas.microsoft.com/office/powerpoint/2010/main" val="522438830"/>
              </p:ext>
            </p:extLst>
          </p:nvPr>
        </p:nvGraphicFramePr>
        <p:xfrm>
          <a:off x="2657710" y="2354742"/>
          <a:ext cx="2993421" cy="1046028"/>
        </p:xfrm>
        <a:graphic>
          <a:graphicData uri="http://schemas.openxmlformats.org/presentationml/2006/ole">
            <mc:AlternateContent xmlns:mc="http://schemas.openxmlformats.org/markup-compatibility/2006">
              <mc:Choice xmlns:v="urn:schemas-microsoft-com:vml" Requires="v">
                <p:oleObj name="Equation" r:id="rId7" imgW="977476" imgH="342751" progId="Equation.3">
                  <p:embed/>
                </p:oleObj>
              </mc:Choice>
              <mc:Fallback>
                <p:oleObj name="Equation" r:id="rId7" imgW="977476" imgH="342751"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7710" y="2354742"/>
                        <a:ext cx="2993421" cy="1046028"/>
                      </a:xfrm>
                      <a:prstGeom prst="rect">
                        <a:avLst/>
                      </a:prstGeom>
                      <a:solidFill>
                        <a:schemeClr val="bg1"/>
                      </a:solidFill>
                      <a:ln>
                        <a:noFill/>
                      </a:ln>
                      <a:effectLst/>
                    </p:spPr>
                  </p:pic>
                </p:oleObj>
              </mc:Fallback>
            </mc:AlternateContent>
          </a:graphicData>
        </a:graphic>
      </p:graphicFrame>
      <p:sp>
        <p:nvSpPr>
          <p:cNvPr id="8" name="Rectangle 101"/>
          <p:cNvSpPr>
            <a:spLocks noChangeArrowheads="1"/>
          </p:cNvSpPr>
          <p:nvPr/>
        </p:nvSpPr>
        <p:spPr bwMode="auto">
          <a:xfrm>
            <a:off x="1549684" y="2310230"/>
            <a:ext cx="508859" cy="4070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3127" tIns="36563" rIns="73127" bIns="36563">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403">
                <a:solidFill>
                  <a:schemeClr val="tx1"/>
                </a:solidFill>
                <a:latin typeface="Symbol" panose="05050102010706020507" pitchFamily="18" charset="2"/>
              </a:rPr>
              <a:t></a:t>
            </a:r>
            <a:r>
              <a:rPr lang="en-US" altLang="en-US" sz="2403">
                <a:solidFill>
                  <a:schemeClr val="tx1"/>
                </a:solidFill>
              </a:rPr>
              <a:t>x</a:t>
            </a:r>
          </a:p>
        </p:txBody>
      </p:sp>
      <p:sp>
        <p:nvSpPr>
          <p:cNvPr id="9" name="Text Box 120"/>
          <p:cNvSpPr txBox="1">
            <a:spLocks noChangeArrowheads="1"/>
          </p:cNvSpPr>
          <p:nvPr/>
        </p:nvSpPr>
        <p:spPr bwMode="auto">
          <a:xfrm>
            <a:off x="6659006" y="1447019"/>
            <a:ext cx="492809" cy="367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003">
                <a:solidFill>
                  <a:schemeClr val="tx1"/>
                </a:solidFill>
              </a:rPr>
              <a:t>N</a:t>
            </a:r>
            <a:r>
              <a:rPr lang="en-US" altLang="en-US" sz="1602">
                <a:solidFill>
                  <a:schemeClr val="tx1"/>
                </a:solidFill>
              </a:rPr>
              <a:t>o</a:t>
            </a:r>
            <a:endParaRPr lang="en-US" altLang="en-US" sz="3204">
              <a:solidFill>
                <a:schemeClr val="tx1"/>
              </a:solidFill>
            </a:endParaRPr>
          </a:p>
        </p:txBody>
      </p:sp>
      <p:sp>
        <p:nvSpPr>
          <p:cNvPr id="11" name="AutoShape 125"/>
          <p:cNvSpPr>
            <a:spLocks noChangeArrowheads="1"/>
          </p:cNvSpPr>
          <p:nvPr/>
        </p:nvSpPr>
        <p:spPr bwMode="auto">
          <a:xfrm>
            <a:off x="381249" y="1640963"/>
            <a:ext cx="1041259" cy="510297"/>
          </a:xfrm>
          <a:prstGeom prst="rightArrow">
            <a:avLst>
              <a:gd name="adj1" fmla="val 50000"/>
              <a:gd name="adj2" fmla="val 102034"/>
            </a:avLst>
          </a:prstGeom>
          <a:solidFill>
            <a:srgbClr val="FF0000"/>
          </a:solidFill>
          <a:ln w="508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sp>
        <p:nvSpPr>
          <p:cNvPr id="12" name="Text Box 126"/>
          <p:cNvSpPr txBox="1">
            <a:spLocks noChangeArrowheads="1"/>
          </p:cNvSpPr>
          <p:nvPr/>
        </p:nvSpPr>
        <p:spPr bwMode="auto">
          <a:xfrm>
            <a:off x="470271" y="1418404"/>
            <a:ext cx="426042" cy="3672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003">
                <a:solidFill>
                  <a:schemeClr val="tx1"/>
                </a:solidFill>
              </a:rPr>
              <a:t>N</a:t>
            </a:r>
            <a:r>
              <a:rPr lang="en-US" altLang="en-US" sz="1602">
                <a:solidFill>
                  <a:schemeClr val="tx1"/>
                </a:solidFill>
              </a:rPr>
              <a:t>i</a:t>
            </a:r>
            <a:endParaRPr lang="en-US" altLang="en-US" sz="3204">
              <a:solidFill>
                <a:schemeClr val="tx1"/>
              </a:solidFill>
            </a:endParaRPr>
          </a:p>
        </p:txBody>
      </p:sp>
      <p:sp>
        <p:nvSpPr>
          <p:cNvPr id="13" name="Line 100"/>
          <p:cNvSpPr>
            <a:spLocks noChangeShapeType="1"/>
          </p:cNvSpPr>
          <p:nvPr/>
        </p:nvSpPr>
        <p:spPr bwMode="auto">
          <a:xfrm>
            <a:off x="1455891" y="2310229"/>
            <a:ext cx="626345" cy="0"/>
          </a:xfrm>
          <a:prstGeom prst="line">
            <a:avLst/>
          </a:prstGeom>
          <a:noFill/>
          <a:ln w="508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14" name="Line 132"/>
          <p:cNvSpPr>
            <a:spLocks noChangeShapeType="1"/>
          </p:cNvSpPr>
          <p:nvPr/>
        </p:nvSpPr>
        <p:spPr bwMode="auto">
          <a:xfrm>
            <a:off x="3195030" y="1599631"/>
            <a:ext cx="0" cy="583423"/>
          </a:xfrm>
          <a:prstGeom prst="line">
            <a:avLst/>
          </a:prstGeom>
          <a:noFill/>
          <a:ln w="50800">
            <a:solidFill>
              <a:srgbClr val="063D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15" name="Line 133"/>
          <p:cNvSpPr>
            <a:spLocks noChangeShapeType="1"/>
          </p:cNvSpPr>
          <p:nvPr/>
        </p:nvSpPr>
        <p:spPr bwMode="auto">
          <a:xfrm>
            <a:off x="2053620" y="1583734"/>
            <a:ext cx="0" cy="581833"/>
          </a:xfrm>
          <a:prstGeom prst="line">
            <a:avLst/>
          </a:prstGeom>
          <a:noFill/>
          <a:ln w="50800">
            <a:solidFill>
              <a:srgbClr val="063D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16" name="Line 104"/>
          <p:cNvSpPr>
            <a:spLocks noChangeShapeType="1"/>
          </p:cNvSpPr>
          <p:nvPr/>
        </p:nvSpPr>
        <p:spPr bwMode="auto">
          <a:xfrm>
            <a:off x="3816606" y="1583734"/>
            <a:ext cx="0" cy="581833"/>
          </a:xfrm>
          <a:prstGeom prst="line">
            <a:avLst/>
          </a:prstGeom>
          <a:noFill/>
          <a:ln w="50800">
            <a:solidFill>
              <a:srgbClr val="063D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17" name="Rectangle 137"/>
          <p:cNvSpPr>
            <a:spLocks noChangeArrowheads="1"/>
          </p:cNvSpPr>
          <p:nvPr/>
        </p:nvSpPr>
        <p:spPr bwMode="auto">
          <a:xfrm>
            <a:off x="3865889" y="1683885"/>
            <a:ext cx="461015" cy="407086"/>
          </a:xfrm>
          <a:prstGeom prst="rect">
            <a:avLst/>
          </a:prstGeom>
          <a:solidFill>
            <a:srgbClr val="00B0F0"/>
          </a:solidFill>
          <a:ln>
            <a:noFill/>
          </a:ln>
          <a:effectLst/>
        </p:spPr>
        <p:txBody>
          <a:bodyPr lIns="73127" tIns="36563" rIns="73127" bIns="36563">
            <a:spAutoFit/>
          </a:bodyPr>
          <a:lstStyle>
            <a:lvl1pPr defTabSz="585788">
              <a:defRPr sz="3200" b="1">
                <a:solidFill>
                  <a:srgbClr val="FAFD00"/>
                </a:solidFill>
                <a:latin typeface="Arial" panose="020B0604020202020204" pitchFamily="34" charset="0"/>
              </a:defRPr>
            </a:lvl1pPr>
            <a:lvl2pPr marL="742950" indent="-285750" defTabSz="585788">
              <a:defRPr sz="3200" b="1">
                <a:solidFill>
                  <a:srgbClr val="FAFD00"/>
                </a:solidFill>
                <a:latin typeface="Arial" panose="020B0604020202020204" pitchFamily="34" charset="0"/>
              </a:defRPr>
            </a:lvl2pPr>
            <a:lvl3pPr marL="1143000" indent="-228600" defTabSz="585788">
              <a:defRPr sz="3200" b="1">
                <a:solidFill>
                  <a:srgbClr val="FAFD00"/>
                </a:solidFill>
                <a:latin typeface="Arial" panose="020B0604020202020204" pitchFamily="34" charset="0"/>
              </a:defRPr>
            </a:lvl3pPr>
            <a:lvl4pPr marL="1600200" indent="-228600" defTabSz="585788">
              <a:defRPr sz="3200" b="1">
                <a:solidFill>
                  <a:srgbClr val="FAFD00"/>
                </a:solidFill>
                <a:latin typeface="Arial" panose="020B0604020202020204" pitchFamily="34" charset="0"/>
              </a:defRPr>
            </a:lvl4pPr>
            <a:lvl5pPr marL="2057400" indent="-228600" defTabSz="585788">
              <a:defRPr sz="3200" b="1">
                <a:solidFill>
                  <a:srgbClr val="FAFD00"/>
                </a:solidFill>
                <a:latin typeface="Arial" panose="020B0604020202020204" pitchFamily="34" charset="0"/>
              </a:defRPr>
            </a:lvl5pPr>
            <a:lvl6pPr marL="2514600" indent="-228600" defTabSz="585788" eaLnBrk="0" fontAlgn="base" hangingPunct="0">
              <a:spcBef>
                <a:spcPct val="0"/>
              </a:spcBef>
              <a:spcAft>
                <a:spcPct val="0"/>
              </a:spcAft>
              <a:defRPr sz="3200" b="1">
                <a:solidFill>
                  <a:srgbClr val="FAFD00"/>
                </a:solidFill>
                <a:latin typeface="Arial" panose="020B0604020202020204" pitchFamily="34" charset="0"/>
              </a:defRPr>
            </a:lvl6pPr>
            <a:lvl7pPr marL="2971800" indent="-228600" defTabSz="585788" eaLnBrk="0" fontAlgn="base" hangingPunct="0">
              <a:spcBef>
                <a:spcPct val="0"/>
              </a:spcBef>
              <a:spcAft>
                <a:spcPct val="0"/>
              </a:spcAft>
              <a:defRPr sz="3200" b="1">
                <a:solidFill>
                  <a:srgbClr val="FAFD00"/>
                </a:solidFill>
                <a:latin typeface="Arial" panose="020B0604020202020204" pitchFamily="34" charset="0"/>
              </a:defRPr>
            </a:lvl7pPr>
            <a:lvl8pPr marL="3429000" indent="-228600" defTabSz="585788" eaLnBrk="0" fontAlgn="base" hangingPunct="0">
              <a:spcBef>
                <a:spcPct val="0"/>
              </a:spcBef>
              <a:spcAft>
                <a:spcPct val="0"/>
              </a:spcAft>
              <a:defRPr sz="3200" b="1">
                <a:solidFill>
                  <a:srgbClr val="FAFD00"/>
                </a:solidFill>
                <a:latin typeface="Arial" panose="020B0604020202020204" pitchFamily="34" charset="0"/>
              </a:defRPr>
            </a:lvl8pPr>
            <a:lvl9pPr marL="3886200" indent="-228600" defTabSz="585788"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r>
              <a:rPr lang="en-US" altLang="en-US" sz="2403">
                <a:solidFill>
                  <a:schemeClr val="tx1"/>
                </a:solidFill>
                <a:latin typeface="Symbol" panose="05050102010706020507" pitchFamily="18" charset="2"/>
              </a:rPr>
              <a:t></a:t>
            </a:r>
            <a:r>
              <a:rPr lang="en-US" altLang="en-US" sz="2403" baseline="-25000">
                <a:solidFill>
                  <a:schemeClr val="tx1"/>
                </a:solidFill>
                <a:latin typeface="Symbol" panose="05050102010706020507" pitchFamily="18" charset="2"/>
              </a:rPr>
              <a:t>k</a:t>
            </a:r>
          </a:p>
        </p:txBody>
      </p:sp>
      <p:sp>
        <p:nvSpPr>
          <p:cNvPr id="18" name="Line 130"/>
          <p:cNvSpPr>
            <a:spLocks noChangeShapeType="1"/>
          </p:cNvSpPr>
          <p:nvPr/>
        </p:nvSpPr>
        <p:spPr bwMode="auto">
          <a:xfrm>
            <a:off x="5007297" y="1599631"/>
            <a:ext cx="0" cy="583423"/>
          </a:xfrm>
          <a:prstGeom prst="line">
            <a:avLst/>
          </a:prstGeom>
          <a:noFill/>
          <a:ln w="50800">
            <a:solidFill>
              <a:srgbClr val="063D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19" name="Line 131"/>
          <p:cNvSpPr>
            <a:spLocks noChangeShapeType="1"/>
          </p:cNvSpPr>
          <p:nvPr/>
        </p:nvSpPr>
        <p:spPr bwMode="auto">
          <a:xfrm>
            <a:off x="4382542" y="1599631"/>
            <a:ext cx="0" cy="583423"/>
          </a:xfrm>
          <a:prstGeom prst="line">
            <a:avLst/>
          </a:prstGeom>
          <a:noFill/>
          <a:ln w="50800">
            <a:solidFill>
              <a:srgbClr val="063D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20" name="Line 140"/>
          <p:cNvSpPr>
            <a:spLocks noChangeShapeType="1"/>
          </p:cNvSpPr>
          <p:nvPr/>
        </p:nvSpPr>
        <p:spPr bwMode="auto">
          <a:xfrm>
            <a:off x="6148707" y="1599631"/>
            <a:ext cx="0" cy="583423"/>
          </a:xfrm>
          <a:prstGeom prst="line">
            <a:avLst/>
          </a:prstGeom>
          <a:noFill/>
          <a:ln w="50800">
            <a:solidFill>
              <a:srgbClr val="063DE8"/>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21" name="Line 144"/>
          <p:cNvSpPr>
            <a:spLocks noChangeShapeType="1"/>
          </p:cNvSpPr>
          <p:nvPr/>
        </p:nvSpPr>
        <p:spPr bwMode="auto">
          <a:xfrm>
            <a:off x="832724" y="3437332"/>
            <a:ext cx="705830" cy="705830"/>
          </a:xfrm>
          <a:prstGeom prst="line">
            <a:avLst/>
          </a:prstGeom>
          <a:noFill/>
          <a:ln w="508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22" name="Rectangle 145"/>
          <p:cNvSpPr>
            <a:spLocks noChangeArrowheads="1"/>
          </p:cNvSpPr>
          <p:nvPr/>
        </p:nvSpPr>
        <p:spPr bwMode="auto">
          <a:xfrm>
            <a:off x="203200" y="3103493"/>
            <a:ext cx="1431868" cy="37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88000"/>
              </a:lnSpc>
            </a:pPr>
            <a:r>
              <a:rPr lang="en-US" altLang="en-US" sz="2403">
                <a:solidFill>
                  <a:schemeClr val="tx1"/>
                </a:solidFill>
              </a:rPr>
              <a:t>Ray-sum</a:t>
            </a:r>
          </a:p>
        </p:txBody>
      </p:sp>
      <p:sp>
        <p:nvSpPr>
          <p:cNvPr id="23" name="Rectangle 146"/>
          <p:cNvSpPr>
            <a:spLocks noChangeArrowheads="1"/>
          </p:cNvSpPr>
          <p:nvPr/>
        </p:nvSpPr>
        <p:spPr bwMode="auto">
          <a:xfrm>
            <a:off x="756418" y="4181315"/>
            <a:ext cx="1526120" cy="991978"/>
          </a:xfrm>
          <a:prstGeom prst="rect">
            <a:avLst/>
          </a:prstGeom>
          <a:noFill/>
          <a:ln w="50800">
            <a:solidFill>
              <a:srgbClr val="00B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sp>
        <p:nvSpPr>
          <p:cNvPr id="24" name="Line 147"/>
          <p:cNvSpPr>
            <a:spLocks noChangeShapeType="1"/>
          </p:cNvSpPr>
          <p:nvPr/>
        </p:nvSpPr>
        <p:spPr bwMode="auto">
          <a:xfrm flipH="1">
            <a:off x="5449236" y="3322873"/>
            <a:ext cx="705830" cy="705830"/>
          </a:xfrm>
          <a:prstGeom prst="line">
            <a:avLst/>
          </a:prstGeom>
          <a:noFill/>
          <a:ln w="50800">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3"/>
          </a:p>
        </p:txBody>
      </p:sp>
      <p:sp>
        <p:nvSpPr>
          <p:cNvPr id="25" name="Rectangle 148"/>
          <p:cNvSpPr>
            <a:spLocks noChangeArrowheads="1"/>
          </p:cNvSpPr>
          <p:nvPr/>
        </p:nvSpPr>
        <p:spPr bwMode="auto">
          <a:xfrm>
            <a:off x="6193219" y="3141646"/>
            <a:ext cx="1958384" cy="3772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8901F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88" tIns="25435" rIns="63588" bIns="25435">
            <a:spAutoFit/>
          </a:bodyP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88000"/>
              </a:lnSpc>
            </a:pPr>
            <a:r>
              <a:rPr lang="en-US" altLang="en-US" sz="2403">
                <a:solidFill>
                  <a:schemeClr val="tx1"/>
                </a:solidFill>
              </a:rPr>
              <a:t>Line integral</a:t>
            </a:r>
          </a:p>
        </p:txBody>
      </p:sp>
      <p:sp>
        <p:nvSpPr>
          <p:cNvPr id="26" name="Rectangle 149"/>
          <p:cNvSpPr>
            <a:spLocks noChangeArrowheads="1"/>
          </p:cNvSpPr>
          <p:nvPr/>
        </p:nvSpPr>
        <p:spPr bwMode="auto">
          <a:xfrm>
            <a:off x="4438182" y="4028704"/>
            <a:ext cx="1755038" cy="1259049"/>
          </a:xfrm>
          <a:prstGeom prst="rect">
            <a:avLst/>
          </a:prstGeom>
          <a:noFill/>
          <a:ln w="50800">
            <a:solidFill>
              <a:srgbClr val="00B05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sp>
        <p:nvSpPr>
          <p:cNvPr id="27" name="AutoShape 125"/>
          <p:cNvSpPr>
            <a:spLocks noChangeArrowheads="1"/>
          </p:cNvSpPr>
          <p:nvPr/>
        </p:nvSpPr>
        <p:spPr bwMode="auto">
          <a:xfrm>
            <a:off x="6713054" y="1655270"/>
            <a:ext cx="1041259" cy="510297"/>
          </a:xfrm>
          <a:prstGeom prst="rightArrow">
            <a:avLst>
              <a:gd name="adj1" fmla="val 50000"/>
              <a:gd name="adj2" fmla="val 102034"/>
            </a:avLst>
          </a:prstGeom>
          <a:solidFill>
            <a:srgbClr val="FF0000">
              <a:alpha val="20000"/>
            </a:srgbClr>
          </a:solidFill>
          <a:ln w="50800">
            <a:noFill/>
            <a:miter lim="800000"/>
            <a:headEnd/>
            <a:tailEnd/>
          </a:ln>
          <a:effectLst/>
        </p:spPr>
        <p:txBody>
          <a:bodyPr wrap="none" anchor="ctr"/>
          <a:lstStyle>
            <a:lvl1pPr>
              <a:defRPr sz="3200" b="1">
                <a:solidFill>
                  <a:srgbClr val="FAFD00"/>
                </a:solidFill>
                <a:latin typeface="Arial" panose="020B0604020202020204" pitchFamily="34" charset="0"/>
              </a:defRPr>
            </a:lvl1pPr>
            <a:lvl2pPr marL="742950" indent="-285750">
              <a:defRPr sz="3200" b="1">
                <a:solidFill>
                  <a:srgbClr val="FAFD00"/>
                </a:solidFill>
                <a:latin typeface="Arial" panose="020B0604020202020204" pitchFamily="34" charset="0"/>
              </a:defRPr>
            </a:lvl2pPr>
            <a:lvl3pPr marL="1143000" indent="-228600">
              <a:defRPr sz="3200" b="1">
                <a:solidFill>
                  <a:srgbClr val="FAFD00"/>
                </a:solidFill>
                <a:latin typeface="Arial" panose="020B0604020202020204" pitchFamily="34" charset="0"/>
              </a:defRPr>
            </a:lvl3pPr>
            <a:lvl4pPr marL="1600200" indent="-228600">
              <a:defRPr sz="3200" b="1">
                <a:solidFill>
                  <a:srgbClr val="FAFD00"/>
                </a:solidFill>
                <a:latin typeface="Arial" panose="020B0604020202020204" pitchFamily="34" charset="0"/>
              </a:defRPr>
            </a:lvl4pPr>
            <a:lvl5pPr marL="2057400" indent="-228600">
              <a:defRPr sz="3200" b="1">
                <a:solidFill>
                  <a:srgbClr val="FAFD00"/>
                </a:solidFill>
                <a:latin typeface="Arial" panose="020B0604020202020204" pitchFamily="34" charset="0"/>
              </a:defRPr>
            </a:lvl5pPr>
            <a:lvl6pPr marL="2514600" indent="-228600" eaLnBrk="0" fontAlgn="base" hangingPunct="0">
              <a:spcBef>
                <a:spcPct val="0"/>
              </a:spcBef>
              <a:spcAft>
                <a:spcPct val="0"/>
              </a:spcAft>
              <a:defRPr sz="3200" b="1">
                <a:solidFill>
                  <a:srgbClr val="FAFD00"/>
                </a:solidFill>
                <a:latin typeface="Arial" panose="020B0604020202020204" pitchFamily="34" charset="0"/>
              </a:defRPr>
            </a:lvl6pPr>
            <a:lvl7pPr marL="2971800" indent="-228600" eaLnBrk="0" fontAlgn="base" hangingPunct="0">
              <a:spcBef>
                <a:spcPct val="0"/>
              </a:spcBef>
              <a:spcAft>
                <a:spcPct val="0"/>
              </a:spcAft>
              <a:defRPr sz="3200" b="1">
                <a:solidFill>
                  <a:srgbClr val="FAFD00"/>
                </a:solidFill>
                <a:latin typeface="Arial" panose="020B0604020202020204" pitchFamily="34" charset="0"/>
              </a:defRPr>
            </a:lvl7pPr>
            <a:lvl8pPr marL="3429000" indent="-228600" eaLnBrk="0" fontAlgn="base" hangingPunct="0">
              <a:spcBef>
                <a:spcPct val="0"/>
              </a:spcBef>
              <a:spcAft>
                <a:spcPct val="0"/>
              </a:spcAft>
              <a:defRPr sz="3200" b="1">
                <a:solidFill>
                  <a:srgbClr val="FAFD00"/>
                </a:solidFill>
                <a:latin typeface="Arial" panose="020B0604020202020204" pitchFamily="34" charset="0"/>
              </a:defRPr>
            </a:lvl8pPr>
            <a:lvl9pPr marL="3886200" indent="-228600" eaLnBrk="0" fontAlgn="base" hangingPunct="0">
              <a:spcBef>
                <a:spcPct val="0"/>
              </a:spcBef>
              <a:spcAft>
                <a:spcPct val="0"/>
              </a:spcAft>
              <a:defRPr sz="3200" b="1">
                <a:solidFill>
                  <a:srgbClr val="FAFD00"/>
                </a:solidFill>
                <a:latin typeface="Arial" panose="020B0604020202020204" pitchFamily="34" charset="0"/>
              </a:defRPr>
            </a:lvl9pPr>
          </a:lstStyle>
          <a:p>
            <a:pPr>
              <a:lnSpc>
                <a:spcPct val="90000"/>
              </a:lnSpc>
            </a:pPr>
            <a:endParaRPr lang="en-US" altLang="en-US" sz="3204"/>
          </a:p>
        </p:txBody>
      </p:sp>
    </p:spTree>
    <p:extLst>
      <p:ext uri="{BB962C8B-B14F-4D97-AF65-F5344CB8AC3E}">
        <p14:creationId xmlns:p14="http://schemas.microsoft.com/office/powerpoint/2010/main" val="1416581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Attenuation Contrast</a:t>
            </a:r>
          </a:p>
        </p:txBody>
      </p:sp>
      <p:sp>
        <p:nvSpPr>
          <p:cNvPr id="4" name="Text Box 10"/>
          <p:cNvSpPr txBox="1">
            <a:spLocks noChangeArrowheads="1"/>
          </p:cNvSpPr>
          <p:nvPr/>
        </p:nvSpPr>
        <p:spPr bwMode="auto">
          <a:xfrm>
            <a:off x="908108" y="4168590"/>
            <a:ext cx="7753293" cy="400110"/>
          </a:xfrm>
          <a:prstGeom prst="rect">
            <a:avLst/>
          </a:prstGeom>
          <a:noFill/>
          <a:ln>
            <a:noFill/>
          </a:ln>
          <a:effectLst/>
        </p:spPr>
        <p:txBody>
          <a:bodyPr wrap="square">
            <a:spAutoFit/>
          </a:bodyPr>
          <a:lstStyle>
            <a:lvl1pPr>
              <a:defRPr sz="2000" i="1">
                <a:solidFill>
                  <a:schemeClr val="tx1"/>
                </a:solidFill>
                <a:latin typeface="Times" pitchFamily="18" charset="0"/>
                <a:cs typeface="Arial" charset="0"/>
              </a:defRPr>
            </a:lvl1pPr>
            <a:lvl2pPr marL="742950" indent="-285750">
              <a:defRPr sz="2000" i="1">
                <a:solidFill>
                  <a:schemeClr val="tx1"/>
                </a:solidFill>
                <a:latin typeface="Times" pitchFamily="18" charset="0"/>
                <a:cs typeface="Arial" charset="0"/>
              </a:defRPr>
            </a:lvl2pPr>
            <a:lvl3pPr marL="1143000" indent="-228600">
              <a:defRPr sz="2000" i="1">
                <a:solidFill>
                  <a:schemeClr val="tx1"/>
                </a:solidFill>
                <a:latin typeface="Times" pitchFamily="18" charset="0"/>
                <a:cs typeface="Arial" charset="0"/>
              </a:defRPr>
            </a:lvl3pPr>
            <a:lvl4pPr marL="1600200" indent="-228600">
              <a:defRPr sz="2000" i="1">
                <a:solidFill>
                  <a:schemeClr val="tx1"/>
                </a:solidFill>
                <a:latin typeface="Times" pitchFamily="18" charset="0"/>
                <a:cs typeface="Arial" charset="0"/>
              </a:defRPr>
            </a:lvl4pPr>
            <a:lvl5pPr marL="2057400" indent="-228600">
              <a:defRPr sz="2000" i="1">
                <a:solidFill>
                  <a:schemeClr val="tx1"/>
                </a:solidFill>
                <a:latin typeface="Times" pitchFamily="18" charset="0"/>
                <a:cs typeface="Arial" charset="0"/>
              </a:defRPr>
            </a:lvl5pPr>
            <a:lvl6pPr marL="2514600" indent="-228600" eaLnBrk="0" fontAlgn="base" hangingPunct="0">
              <a:spcBef>
                <a:spcPct val="0"/>
              </a:spcBef>
              <a:spcAft>
                <a:spcPct val="0"/>
              </a:spcAft>
              <a:defRPr sz="2000" i="1">
                <a:solidFill>
                  <a:schemeClr val="tx1"/>
                </a:solidFill>
                <a:latin typeface="Times" pitchFamily="18" charset="0"/>
                <a:cs typeface="Arial" charset="0"/>
              </a:defRPr>
            </a:lvl6pPr>
            <a:lvl7pPr marL="2971800" indent="-228600" eaLnBrk="0" fontAlgn="base" hangingPunct="0">
              <a:spcBef>
                <a:spcPct val="0"/>
              </a:spcBef>
              <a:spcAft>
                <a:spcPct val="0"/>
              </a:spcAft>
              <a:defRPr sz="2000" i="1">
                <a:solidFill>
                  <a:schemeClr val="tx1"/>
                </a:solidFill>
                <a:latin typeface="Times" pitchFamily="18" charset="0"/>
                <a:cs typeface="Arial" charset="0"/>
              </a:defRPr>
            </a:lvl7pPr>
            <a:lvl8pPr marL="3429000" indent="-228600" eaLnBrk="0" fontAlgn="base" hangingPunct="0">
              <a:spcBef>
                <a:spcPct val="0"/>
              </a:spcBef>
              <a:spcAft>
                <a:spcPct val="0"/>
              </a:spcAft>
              <a:defRPr sz="2000" i="1">
                <a:solidFill>
                  <a:schemeClr val="tx1"/>
                </a:solidFill>
                <a:latin typeface="Times" pitchFamily="18" charset="0"/>
                <a:cs typeface="Arial" charset="0"/>
              </a:defRPr>
            </a:lvl8pPr>
            <a:lvl9pPr marL="3886200" indent="-228600" eaLnBrk="0" fontAlgn="base" hangingPunct="0">
              <a:spcBef>
                <a:spcPct val="0"/>
              </a:spcBef>
              <a:spcAft>
                <a:spcPct val="0"/>
              </a:spcAft>
              <a:defRPr sz="2000" i="1">
                <a:solidFill>
                  <a:schemeClr val="tx1"/>
                </a:solidFill>
                <a:latin typeface="Times" pitchFamily="18" charset="0"/>
                <a:cs typeface="Arial" charset="0"/>
              </a:defRPr>
            </a:lvl9pPr>
          </a:lstStyle>
          <a:p>
            <a:r>
              <a:rPr lang="en-US" b="1" i="0" dirty="0">
                <a:latin typeface="+mn-lt"/>
              </a:rPr>
              <a:t>     Given z = 1 cm, µ = 1 cm</a:t>
            </a:r>
            <a:r>
              <a:rPr lang="en-US" b="1" i="0" baseline="30000" dirty="0">
                <a:latin typeface="+mn-lt"/>
              </a:rPr>
              <a:t>-1</a:t>
            </a:r>
            <a:r>
              <a:rPr lang="en-US" b="1" i="0" dirty="0">
                <a:latin typeface="+mn-lt"/>
              </a:rPr>
              <a:t>, Contrast = 1-exp(-1) = 0.63</a:t>
            </a: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203200" y="990600"/>
                <a:ext cx="8458200" cy="303251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lnSpc>
                    <a:spcPct val="90000"/>
                  </a:lnSpc>
                  <a:buNone/>
                </a:pPr>
                <a:r>
                  <a:rPr lang="en-US" sz="2400" b="1" dirty="0"/>
                  <a:t>Contrast between Tissue A &amp; Nodule B:</a:t>
                </a:r>
                <a:endParaRPr lang="en-US" sz="1600" b="1" dirty="0"/>
              </a:p>
              <a:p>
                <a:pPr marL="914400" lvl="2" indent="0" eaLnBrk="1" hangingPunct="1">
                  <a:lnSpc>
                    <a:spcPct val="90000"/>
                  </a:lnSpc>
                  <a:buNone/>
                </a:pPr>
                <a:endParaRPr lang="en-US" sz="1600" b="1" dirty="0"/>
              </a:p>
              <a:p>
                <a:pPr marL="914400" lvl="2" indent="0" eaLnBrk="1" hangingPunct="1">
                  <a:lnSpc>
                    <a:spcPct val="90000"/>
                  </a:lnSpc>
                  <a:buNone/>
                </a:pPr>
                <a14:m>
                  <m:oMathPara xmlns:m="http://schemas.openxmlformats.org/officeDocument/2006/math">
                    <m:oMathParaPr>
                      <m:jc m:val="left"/>
                    </m:oMathParaPr>
                    <m:oMath xmlns:m="http://schemas.openxmlformats.org/officeDocument/2006/math">
                      <m:r>
                        <a:rPr lang="en-US" sz="2000" b="1" i="1">
                          <a:latin typeface="Cambria Math" panose="02040503050406030204" pitchFamily="18" charset="0"/>
                        </a:rPr>
                        <m:t>𝑨</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𝑵</m:t>
                          </m:r>
                        </m:e>
                        <m:sub>
                          <m:r>
                            <a:rPr lang="en-US" sz="2000" b="1" i="1">
                              <a:latin typeface="Cambria Math" panose="02040503050406030204" pitchFamily="18" charset="0"/>
                            </a:rPr>
                            <m:t>𝟎</m:t>
                          </m:r>
                        </m:sub>
                      </m:sSub>
                      <m:r>
                        <a:rPr lang="en-US" sz="2000" b="1" i="1">
                          <a:latin typeface="Cambria Math" panose="02040503050406030204" pitchFamily="18" charset="0"/>
                        </a:rPr>
                        <m:t>𝒆𝒙𝒑</m:t>
                      </m:r>
                      <m:d>
                        <m:dPr>
                          <m:ctrlPr>
                            <a:rPr lang="en-US" sz="2000" b="1" i="1">
                              <a:latin typeface="Cambria Math" panose="02040503050406030204" pitchFamily="18" charset="0"/>
                            </a:rPr>
                          </m:ctrlPr>
                        </m:dPr>
                        <m:e>
                          <m:r>
                            <a:rPr lang="en-US" sz="2000" b="1" i="1">
                              <a:latin typeface="Cambria Math" panose="02040503050406030204" pitchFamily="18" charset="0"/>
                            </a:rPr>
                            <m:t>−</m:t>
                          </m:r>
                          <m:r>
                            <a:rPr lang="en-US" sz="2000" b="1" i="1">
                              <a:latin typeface="Cambria Math" panose="02040503050406030204" pitchFamily="18" charset="0"/>
                              <a:ea typeface="Cambria Math"/>
                            </a:rPr>
                            <m:t>𝝁</m:t>
                          </m:r>
                          <m:r>
                            <a:rPr lang="en-US" sz="2000" b="1" i="1">
                              <a:latin typeface="Cambria Math" panose="02040503050406030204" pitchFamily="18" charset="0"/>
                              <a:ea typeface="Cambria Math"/>
                            </a:rPr>
                            <m:t>𝒙</m:t>
                          </m:r>
                        </m:e>
                      </m:d>
                    </m:oMath>
                  </m:oMathPara>
                </a14:m>
                <a:endParaRPr lang="en-US" sz="2000" b="1" dirty="0"/>
              </a:p>
              <a:p>
                <a:pPr marL="914400" lvl="2" indent="0" eaLnBrk="1" hangingPunct="1">
                  <a:lnSpc>
                    <a:spcPct val="90000"/>
                  </a:lnSpc>
                  <a:buNone/>
                </a:pPr>
                <a14:m>
                  <m:oMathPara xmlns:m="http://schemas.openxmlformats.org/officeDocument/2006/math">
                    <m:oMathParaPr>
                      <m:jc m:val="left"/>
                    </m:oMathParaPr>
                    <m:oMath xmlns:m="http://schemas.openxmlformats.org/officeDocument/2006/math">
                      <m:r>
                        <a:rPr lang="en-US" sz="2000" b="1" i="1">
                          <a:latin typeface="Cambria Math" panose="02040503050406030204" pitchFamily="18" charset="0"/>
                        </a:rPr>
                        <m:t>𝑩</m:t>
                      </m:r>
                      <m:r>
                        <a:rPr lang="en-US" sz="2000" b="1" i="1">
                          <a:latin typeface="Cambria Math" panose="02040503050406030204" pitchFamily="18" charset="0"/>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𝑵</m:t>
                          </m:r>
                        </m:e>
                        <m:sub>
                          <m:r>
                            <a:rPr lang="en-US" sz="2000" b="1" i="1">
                              <a:latin typeface="Cambria Math" panose="02040503050406030204" pitchFamily="18" charset="0"/>
                            </a:rPr>
                            <m:t>𝟎</m:t>
                          </m:r>
                        </m:sub>
                      </m:sSub>
                      <m:r>
                        <a:rPr lang="en-US" sz="2000" b="1" i="1">
                          <a:latin typeface="Cambria Math" panose="02040503050406030204" pitchFamily="18" charset="0"/>
                        </a:rPr>
                        <m:t>𝒆𝒙𝒑</m:t>
                      </m:r>
                      <m:d>
                        <m:dPr>
                          <m:ctrlPr>
                            <a:rPr lang="en-US" sz="2000" b="1" i="1">
                              <a:latin typeface="Cambria Math" panose="02040503050406030204" pitchFamily="18" charset="0"/>
                            </a:rPr>
                          </m:ctrlPr>
                        </m:dPr>
                        <m:e>
                          <m:r>
                            <a:rPr lang="en-US" sz="2000" b="1" i="1">
                              <a:latin typeface="Cambria Math" panose="02040503050406030204" pitchFamily="18" charset="0"/>
                            </a:rPr>
                            <m:t>−</m:t>
                          </m:r>
                          <m:r>
                            <a:rPr lang="en-US" sz="2000" b="1" i="1">
                              <a:latin typeface="Cambria Math" panose="02040503050406030204" pitchFamily="18" charset="0"/>
                              <a:ea typeface="Cambria Math"/>
                            </a:rPr>
                            <m:t>𝝁</m:t>
                          </m:r>
                          <m:d>
                            <m:dPr>
                              <m:ctrlPr>
                                <a:rPr lang="en-US" sz="2000" b="1" i="1">
                                  <a:latin typeface="Cambria Math" panose="02040503050406030204" pitchFamily="18" charset="0"/>
                                  <a:ea typeface="Cambria Math"/>
                                </a:rPr>
                              </m:ctrlPr>
                            </m:dPr>
                            <m:e>
                              <m:r>
                                <a:rPr lang="en-US" sz="2000" b="1" i="1">
                                  <a:latin typeface="Cambria Math" panose="02040503050406030204" pitchFamily="18" charset="0"/>
                                  <a:ea typeface="Cambria Math"/>
                                </a:rPr>
                                <m:t>𝒙</m:t>
                              </m:r>
                              <m:r>
                                <a:rPr lang="en-US" sz="2000" b="1" i="1">
                                  <a:latin typeface="Cambria Math" panose="02040503050406030204" pitchFamily="18" charset="0"/>
                                  <a:ea typeface="Cambria Math"/>
                                </a:rPr>
                                <m:t>+</m:t>
                              </m:r>
                              <m:r>
                                <a:rPr lang="en-US" sz="2000" b="1" i="1">
                                  <a:latin typeface="Cambria Math" panose="02040503050406030204" pitchFamily="18" charset="0"/>
                                  <a:ea typeface="Cambria Math"/>
                                </a:rPr>
                                <m:t>𝒛</m:t>
                              </m:r>
                            </m:e>
                          </m:d>
                        </m:e>
                      </m:d>
                    </m:oMath>
                  </m:oMathPara>
                </a14:m>
                <a:endParaRPr lang="en-US" sz="2000" b="1" dirty="0"/>
              </a:p>
              <a:p>
                <a:pPr marL="914400" lvl="2" indent="0" eaLnBrk="1" hangingPunct="1">
                  <a:lnSpc>
                    <a:spcPct val="90000"/>
                  </a:lnSpc>
                  <a:buNone/>
                </a:pPr>
                <a:r>
                  <a:rPr lang="en-US" sz="2000" b="1" dirty="0"/>
                  <a:t> </a:t>
                </a:r>
              </a:p>
              <a:p>
                <a:pPr marL="914400" lvl="2" indent="0" eaLnBrk="1" hangingPunct="1">
                  <a:lnSpc>
                    <a:spcPct val="90000"/>
                  </a:lnSpc>
                  <a:buNone/>
                </a:pPr>
                <a14:m>
                  <m:oMathPara xmlns:m="http://schemas.openxmlformats.org/officeDocument/2006/math">
                    <m:oMathParaPr>
                      <m:jc m:val="left"/>
                    </m:oMathParaPr>
                    <m:oMath xmlns:m="http://schemas.openxmlformats.org/officeDocument/2006/math">
                      <m:sSub>
                        <m:sSubPr>
                          <m:ctrlPr>
                            <a:rPr lang="en-US" sz="2000" b="1" i="1">
                              <a:latin typeface="Cambria Math" panose="02040503050406030204" pitchFamily="18" charset="0"/>
                            </a:rPr>
                          </m:ctrlPr>
                        </m:sSubPr>
                        <m:e>
                          <m:r>
                            <a:rPr lang="en-US" sz="2000" b="1" i="1">
                              <a:latin typeface="Cambria Math" panose="02040503050406030204" pitchFamily="18" charset="0"/>
                            </a:rPr>
                            <m:t>𝑪</m:t>
                          </m:r>
                        </m:e>
                        <m:sub>
                          <m:r>
                            <a:rPr lang="en-US" sz="2000" b="1" i="1">
                              <a:latin typeface="Cambria Math" panose="02040503050406030204" pitchFamily="18" charset="0"/>
                            </a:rPr>
                            <m:t>𝒔</m:t>
                          </m:r>
                        </m:sub>
                      </m:sSub>
                      <m:r>
                        <a:rPr lang="en-US" sz="2000" b="1" i="1">
                          <a:latin typeface="Cambria Math" panose="02040503050406030204" pitchFamily="18" charset="0"/>
                        </a:rPr>
                        <m:t>=</m:t>
                      </m:r>
                      <m:f>
                        <m:fPr>
                          <m:ctrlPr>
                            <a:rPr lang="en-US" sz="2000" b="1" i="1">
                              <a:latin typeface="Cambria Math" panose="02040503050406030204" pitchFamily="18" charset="0"/>
                            </a:rPr>
                          </m:ctrlPr>
                        </m:fPr>
                        <m:num>
                          <m:r>
                            <a:rPr lang="en-US" sz="2000" b="1" i="1">
                              <a:latin typeface="Cambria Math" panose="02040503050406030204" pitchFamily="18" charset="0"/>
                            </a:rPr>
                            <m:t>𝑨</m:t>
                          </m:r>
                          <m:r>
                            <a:rPr lang="en-US" sz="2000" b="1" i="1">
                              <a:latin typeface="Cambria Math" panose="02040503050406030204" pitchFamily="18" charset="0"/>
                            </a:rPr>
                            <m:t>−</m:t>
                          </m:r>
                          <m:r>
                            <a:rPr lang="en-US" sz="2000" b="1" i="1">
                              <a:latin typeface="Cambria Math" panose="02040503050406030204" pitchFamily="18" charset="0"/>
                            </a:rPr>
                            <m:t>𝑩</m:t>
                          </m:r>
                        </m:num>
                        <m:den>
                          <m:r>
                            <a:rPr lang="en-US" sz="2000" b="1" i="1">
                              <a:latin typeface="Cambria Math" panose="02040503050406030204" pitchFamily="18" charset="0"/>
                            </a:rPr>
                            <m:t>𝑨</m:t>
                          </m:r>
                        </m:den>
                      </m:f>
                    </m:oMath>
                  </m:oMathPara>
                </a14:m>
                <a:endParaRPr lang="en-US" sz="2000" b="1" i="1" dirty="0"/>
              </a:p>
              <a:p>
                <a:pPr marL="914400" lvl="2" indent="0" eaLnBrk="1" hangingPunct="1">
                  <a:lnSpc>
                    <a:spcPct val="90000"/>
                  </a:lnSpc>
                  <a:buNone/>
                </a:pPr>
                <a14:m>
                  <m:oMathPara xmlns:m="http://schemas.openxmlformats.org/officeDocument/2006/math">
                    <m:oMathParaPr>
                      <m:jc m:val="left"/>
                    </m:oMathParaPr>
                    <m:oMath xmlns:m="http://schemas.openxmlformats.org/officeDocument/2006/math">
                      <m:r>
                        <a:rPr lang="en-US" sz="2000" b="1" i="1">
                          <a:latin typeface="Cambria Math" panose="02040503050406030204" pitchFamily="18" charset="0"/>
                        </a:rPr>
                        <m:t>      =</m:t>
                      </m:r>
                      <m:f>
                        <m:fPr>
                          <m:ctrlPr>
                            <a:rPr lang="en-US" sz="2000" b="1" i="1">
                              <a:latin typeface="Cambria Math" panose="02040503050406030204" pitchFamily="18" charset="0"/>
                            </a:rPr>
                          </m:ctrlPr>
                        </m:fPr>
                        <m:num>
                          <m:sSub>
                            <m:sSubPr>
                              <m:ctrlPr>
                                <a:rPr lang="en-US" sz="2000" b="1" i="1">
                                  <a:latin typeface="Cambria Math" panose="02040503050406030204" pitchFamily="18" charset="0"/>
                                </a:rPr>
                              </m:ctrlPr>
                            </m:sSubPr>
                            <m:e>
                              <m:r>
                                <a:rPr lang="en-US" sz="2000" b="1" i="1">
                                  <a:latin typeface="Cambria Math" panose="02040503050406030204" pitchFamily="18" charset="0"/>
                                </a:rPr>
                                <m:t>𝑵</m:t>
                              </m:r>
                            </m:e>
                            <m:sub>
                              <m:r>
                                <a:rPr lang="en-US" sz="2000" b="1" i="1">
                                  <a:latin typeface="Cambria Math" panose="02040503050406030204" pitchFamily="18" charset="0"/>
                                </a:rPr>
                                <m:t>𝟎</m:t>
                              </m:r>
                            </m:sub>
                          </m:sSub>
                          <m:r>
                            <a:rPr lang="en-US" sz="2000" b="1" i="1">
                              <a:latin typeface="Cambria Math" panose="02040503050406030204" pitchFamily="18" charset="0"/>
                            </a:rPr>
                            <m:t>𝒆𝒙𝒑</m:t>
                          </m:r>
                          <m:d>
                            <m:dPr>
                              <m:ctrlPr>
                                <a:rPr lang="en-US" sz="2000" b="1" i="1">
                                  <a:latin typeface="Cambria Math" panose="02040503050406030204" pitchFamily="18" charset="0"/>
                                </a:rPr>
                              </m:ctrlPr>
                            </m:dPr>
                            <m:e>
                              <m:r>
                                <a:rPr lang="en-US" sz="2000" b="1" i="1">
                                  <a:latin typeface="Cambria Math" panose="02040503050406030204" pitchFamily="18" charset="0"/>
                                </a:rPr>
                                <m:t>−</m:t>
                              </m:r>
                              <m:r>
                                <a:rPr lang="en-US" sz="2000" b="1" i="1">
                                  <a:latin typeface="Cambria Math" panose="02040503050406030204" pitchFamily="18" charset="0"/>
                                  <a:ea typeface="Cambria Math"/>
                                </a:rPr>
                                <m:t>𝝁</m:t>
                              </m:r>
                              <m:r>
                                <a:rPr lang="en-US" sz="2000" b="1" i="1">
                                  <a:latin typeface="Cambria Math" panose="02040503050406030204" pitchFamily="18" charset="0"/>
                                  <a:ea typeface="Cambria Math"/>
                                </a:rPr>
                                <m:t>𝒙</m:t>
                              </m:r>
                            </m:e>
                          </m:d>
                          <m:r>
                            <a:rPr lang="en-US" sz="2000" b="1" i="1">
                              <a:latin typeface="Cambria Math" panose="02040503050406030204" pitchFamily="18" charset="0"/>
                              <a:ea typeface="Cambria Math"/>
                            </a:rPr>
                            <m:t>−</m:t>
                          </m:r>
                          <m:sSub>
                            <m:sSubPr>
                              <m:ctrlPr>
                                <a:rPr lang="en-US" sz="2000" b="1" i="1">
                                  <a:latin typeface="Cambria Math" panose="02040503050406030204" pitchFamily="18" charset="0"/>
                                </a:rPr>
                              </m:ctrlPr>
                            </m:sSubPr>
                            <m:e>
                              <m:r>
                                <a:rPr lang="en-US" sz="2000" b="1" i="1">
                                  <a:latin typeface="Cambria Math" panose="02040503050406030204" pitchFamily="18" charset="0"/>
                                </a:rPr>
                                <m:t>𝑵</m:t>
                              </m:r>
                            </m:e>
                            <m:sub>
                              <m:r>
                                <a:rPr lang="en-US" sz="2000" b="1" i="1">
                                  <a:latin typeface="Cambria Math" panose="02040503050406030204" pitchFamily="18" charset="0"/>
                                </a:rPr>
                                <m:t>𝟎</m:t>
                              </m:r>
                            </m:sub>
                          </m:sSub>
                          <m:r>
                            <a:rPr lang="en-US" sz="2000" b="1" i="1">
                              <a:latin typeface="Cambria Math" panose="02040503050406030204" pitchFamily="18" charset="0"/>
                            </a:rPr>
                            <m:t>𝒆𝒙𝒑</m:t>
                          </m:r>
                          <m:d>
                            <m:dPr>
                              <m:ctrlPr>
                                <a:rPr lang="en-US" sz="2000" b="1" i="1">
                                  <a:latin typeface="Cambria Math" panose="02040503050406030204" pitchFamily="18" charset="0"/>
                                </a:rPr>
                              </m:ctrlPr>
                            </m:dPr>
                            <m:e>
                              <m:r>
                                <a:rPr lang="en-US" sz="2000" b="1" i="1">
                                  <a:latin typeface="Cambria Math" panose="02040503050406030204" pitchFamily="18" charset="0"/>
                                </a:rPr>
                                <m:t>−</m:t>
                              </m:r>
                              <m:r>
                                <a:rPr lang="en-US" sz="2000" b="1" i="1">
                                  <a:latin typeface="Cambria Math" panose="02040503050406030204" pitchFamily="18" charset="0"/>
                                  <a:ea typeface="Cambria Math"/>
                                </a:rPr>
                                <m:t>𝝁</m:t>
                              </m:r>
                              <m:d>
                                <m:dPr>
                                  <m:ctrlPr>
                                    <a:rPr lang="en-US" sz="2000" b="1" i="1">
                                      <a:latin typeface="Cambria Math" panose="02040503050406030204" pitchFamily="18" charset="0"/>
                                      <a:ea typeface="Cambria Math"/>
                                    </a:rPr>
                                  </m:ctrlPr>
                                </m:dPr>
                                <m:e>
                                  <m:r>
                                    <a:rPr lang="en-US" sz="2000" b="1" i="1">
                                      <a:latin typeface="Cambria Math" panose="02040503050406030204" pitchFamily="18" charset="0"/>
                                      <a:ea typeface="Cambria Math"/>
                                    </a:rPr>
                                    <m:t>𝒙</m:t>
                                  </m:r>
                                  <m:r>
                                    <a:rPr lang="en-US" sz="2000" b="1" i="1">
                                      <a:latin typeface="Cambria Math" panose="02040503050406030204" pitchFamily="18" charset="0"/>
                                      <a:ea typeface="Cambria Math"/>
                                    </a:rPr>
                                    <m:t>+</m:t>
                                  </m:r>
                                  <m:r>
                                    <a:rPr lang="en-US" sz="2000" b="1" i="1">
                                      <a:latin typeface="Cambria Math" panose="02040503050406030204" pitchFamily="18" charset="0"/>
                                      <a:ea typeface="Cambria Math"/>
                                    </a:rPr>
                                    <m:t>𝒛</m:t>
                                  </m:r>
                                </m:e>
                              </m:d>
                            </m:e>
                          </m:d>
                        </m:num>
                        <m:den>
                          <m:sSub>
                            <m:sSubPr>
                              <m:ctrlPr>
                                <a:rPr lang="en-US" sz="2000" b="1" i="1">
                                  <a:latin typeface="Cambria Math" panose="02040503050406030204" pitchFamily="18" charset="0"/>
                                </a:rPr>
                              </m:ctrlPr>
                            </m:sSubPr>
                            <m:e>
                              <m:r>
                                <a:rPr lang="en-US" sz="2000" b="1" i="1">
                                  <a:latin typeface="Cambria Math" panose="02040503050406030204" pitchFamily="18" charset="0"/>
                                </a:rPr>
                                <m:t>𝑵</m:t>
                              </m:r>
                            </m:e>
                            <m:sub>
                              <m:r>
                                <a:rPr lang="en-US" sz="2000" b="1" i="1">
                                  <a:latin typeface="Cambria Math" panose="02040503050406030204" pitchFamily="18" charset="0"/>
                                </a:rPr>
                                <m:t>𝟎</m:t>
                              </m:r>
                            </m:sub>
                          </m:sSub>
                          <m:r>
                            <a:rPr lang="en-US" sz="2000" b="1" i="1">
                              <a:latin typeface="Cambria Math" panose="02040503050406030204" pitchFamily="18" charset="0"/>
                            </a:rPr>
                            <m:t>𝒆𝒙𝒑</m:t>
                          </m:r>
                          <m:d>
                            <m:dPr>
                              <m:ctrlPr>
                                <a:rPr lang="en-US" sz="2000" b="1" i="1">
                                  <a:latin typeface="Cambria Math" panose="02040503050406030204" pitchFamily="18" charset="0"/>
                                </a:rPr>
                              </m:ctrlPr>
                            </m:dPr>
                            <m:e>
                              <m:r>
                                <a:rPr lang="en-US" sz="2000" b="1" i="1">
                                  <a:latin typeface="Cambria Math" panose="02040503050406030204" pitchFamily="18" charset="0"/>
                                </a:rPr>
                                <m:t>−</m:t>
                              </m:r>
                              <m:r>
                                <a:rPr lang="en-US" sz="2000" b="1" i="1">
                                  <a:latin typeface="Cambria Math" panose="02040503050406030204" pitchFamily="18" charset="0"/>
                                  <a:ea typeface="Cambria Math"/>
                                </a:rPr>
                                <m:t>𝝁</m:t>
                              </m:r>
                              <m:r>
                                <a:rPr lang="en-US" sz="2000" b="1" i="1">
                                  <a:latin typeface="Cambria Math" panose="02040503050406030204" pitchFamily="18" charset="0"/>
                                  <a:ea typeface="Cambria Math"/>
                                </a:rPr>
                                <m:t>𝒙</m:t>
                              </m:r>
                            </m:e>
                          </m:d>
                        </m:den>
                      </m:f>
                    </m:oMath>
                  </m:oMathPara>
                </a14:m>
                <a:endParaRPr lang="en-US" sz="2000" b="1" i="1" dirty="0"/>
              </a:p>
              <a:p>
                <a:pPr marL="914400" lvl="2" indent="0" eaLnBrk="1" hangingPunct="1">
                  <a:lnSpc>
                    <a:spcPct val="90000"/>
                  </a:lnSpc>
                  <a:buNone/>
                </a:pPr>
                <a14:m>
                  <m:oMathPara xmlns:m="http://schemas.openxmlformats.org/officeDocument/2006/math">
                    <m:oMathParaPr>
                      <m:jc m:val="left"/>
                    </m:oMathParaPr>
                    <m:oMath xmlns:m="http://schemas.openxmlformats.org/officeDocument/2006/math">
                      <m:r>
                        <a:rPr lang="en-US" sz="2000" b="1" i="1">
                          <a:latin typeface="Cambria Math" panose="02040503050406030204" pitchFamily="18" charset="0"/>
                        </a:rPr>
                        <m:t>      =</m:t>
                      </m:r>
                      <m:r>
                        <a:rPr lang="en-US" sz="2000" b="1" i="1">
                          <a:latin typeface="Cambria Math" panose="02040503050406030204" pitchFamily="18" charset="0"/>
                        </a:rPr>
                        <m:t>𝟏</m:t>
                      </m:r>
                      <m:r>
                        <a:rPr lang="en-US" sz="2000" b="1" i="1">
                          <a:latin typeface="Cambria Math" panose="02040503050406030204" pitchFamily="18" charset="0"/>
                        </a:rPr>
                        <m:t>−</m:t>
                      </m:r>
                      <m:r>
                        <a:rPr lang="en-US" sz="2000" b="1" i="1">
                          <a:latin typeface="Cambria Math" panose="02040503050406030204" pitchFamily="18" charset="0"/>
                        </a:rPr>
                        <m:t>𝒆𝒙𝒑</m:t>
                      </m:r>
                      <m:d>
                        <m:dPr>
                          <m:ctrlPr>
                            <a:rPr lang="en-US" sz="2000" b="1" i="1">
                              <a:latin typeface="Cambria Math" panose="02040503050406030204" pitchFamily="18" charset="0"/>
                            </a:rPr>
                          </m:ctrlPr>
                        </m:dPr>
                        <m:e>
                          <m:r>
                            <a:rPr lang="en-US" sz="2000" b="1" i="1">
                              <a:latin typeface="Cambria Math" panose="02040503050406030204" pitchFamily="18" charset="0"/>
                            </a:rPr>
                            <m:t>−</m:t>
                          </m:r>
                          <m:r>
                            <a:rPr lang="en-US" sz="2000" b="1" i="1">
                              <a:latin typeface="Cambria Math" panose="02040503050406030204" pitchFamily="18" charset="0"/>
                              <a:ea typeface="Cambria Math"/>
                            </a:rPr>
                            <m:t>𝝁</m:t>
                          </m:r>
                          <m:r>
                            <a:rPr lang="en-US" sz="2000" b="1" i="1">
                              <a:latin typeface="Cambria Math" panose="02040503050406030204" pitchFamily="18" charset="0"/>
                              <a:ea typeface="Cambria Math"/>
                            </a:rPr>
                            <m:t>𝒛</m:t>
                          </m:r>
                        </m:e>
                      </m:d>
                    </m:oMath>
                  </m:oMathPara>
                </a14:m>
                <a:endParaRPr lang="en-US" b="1" dirty="0"/>
              </a:p>
              <a:p>
                <a:pPr eaLnBrk="1" hangingPunct="1">
                  <a:lnSpc>
                    <a:spcPct val="90000"/>
                  </a:lnSpc>
                </a:pPr>
                <a:endParaRPr lang="en-US" sz="2000" b="1" dirty="0"/>
              </a:p>
              <a:p>
                <a:pPr marL="0" indent="0" eaLnBrk="1" hangingPunct="1">
                  <a:lnSpc>
                    <a:spcPct val="90000"/>
                  </a:lnSpc>
                  <a:buNone/>
                </a:pPr>
                <a:endParaRPr lang="en-US" sz="2000" b="1" dirty="0"/>
              </a:p>
            </p:txBody>
          </p:sp>
        </mc:Choice>
        <mc:Fallback>
          <p:sp>
            <p:nvSpPr>
              <p:cNvPr id="5" name="Rectangle 3"/>
              <p:cNvSpPr txBox="1">
                <a:spLocks noRot="1" noChangeAspect="1" noMove="1" noResize="1" noEditPoints="1" noAdjustHandles="1" noChangeArrowheads="1" noChangeShapeType="1" noTextEdit="1"/>
              </p:cNvSpPr>
              <p:nvPr/>
            </p:nvSpPr>
            <p:spPr>
              <a:xfrm>
                <a:off x="203200" y="990600"/>
                <a:ext cx="8458200" cy="3032517"/>
              </a:xfrm>
              <a:prstGeom prst="rect">
                <a:avLst/>
              </a:prstGeom>
              <a:blipFill>
                <a:blip r:embed="rId3"/>
                <a:stretch>
                  <a:fillRect l="-1081" t="-2616" b="-604"/>
                </a:stretch>
              </a:blipFill>
            </p:spPr>
            <p:txBody>
              <a:bodyPr/>
              <a:lstStyle/>
              <a:p>
                <a:r>
                  <a:rPr lang="en-US">
                    <a:noFill/>
                  </a:rPr>
                  <a:t> </a:t>
                </a:r>
              </a:p>
            </p:txBody>
          </p:sp>
        </mc:Fallback>
      </mc:AlternateContent>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61064" y="1255342"/>
            <a:ext cx="2700337" cy="2084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descr="http://www.people.vcu.edu/~mhcrosthwait/PETW/images/petctattenuationcoefficients.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489" y="4687969"/>
            <a:ext cx="4495800" cy="1924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4414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Imaging</a:t>
            </a:r>
          </a:p>
        </p:txBody>
      </p:sp>
      <p:sp>
        <p:nvSpPr>
          <p:cNvPr id="4" name="TextBox 3"/>
          <p:cNvSpPr txBox="1"/>
          <p:nvPr/>
        </p:nvSpPr>
        <p:spPr>
          <a:xfrm>
            <a:off x="579505" y="1228397"/>
            <a:ext cx="7712368" cy="4401205"/>
          </a:xfrm>
          <a:prstGeom prst="rect">
            <a:avLst/>
          </a:prstGeom>
          <a:noFill/>
        </p:spPr>
        <p:txBody>
          <a:bodyPr wrap="none" rtlCol="0">
            <a:spAutoFit/>
          </a:bodyPr>
          <a:lstStyle/>
          <a:p>
            <a:pPr marL="342900" indent="-342900">
              <a:buFont typeface="Arial" panose="020B0604020202020204" pitchFamily="34" charset="0"/>
              <a:buChar char="•"/>
            </a:pPr>
            <a:r>
              <a:rPr lang="en-US" sz="2800" b="1" dirty="0">
                <a:solidFill>
                  <a:srgbClr val="FF0000"/>
                </a:solidFill>
              </a:rPr>
              <a:t>Basic Knowledge</a:t>
            </a:r>
            <a:endParaRPr lang="en-US" sz="2800" dirty="0">
              <a:solidFill>
                <a:srgbClr val="FF0000"/>
              </a:solidFill>
            </a:endParaRPr>
          </a:p>
          <a:p>
            <a:pPr marL="342900" indent="-342900">
              <a:buFont typeface="Arial" panose="020B0604020202020204" pitchFamily="34" charset="0"/>
              <a:buChar char="•"/>
            </a:pPr>
            <a:r>
              <a:rPr lang="en-US" sz="2800" b="1" dirty="0"/>
              <a:t>X-ray Source</a:t>
            </a:r>
          </a:p>
          <a:p>
            <a:r>
              <a:rPr lang="en-US" sz="2800" b="1" dirty="0"/>
              <a:t>	</a:t>
            </a:r>
            <a:r>
              <a:rPr lang="en-US" sz="2800" dirty="0"/>
              <a:t>Working Principle</a:t>
            </a:r>
          </a:p>
          <a:p>
            <a:r>
              <a:rPr lang="en-US" sz="2800" dirty="0"/>
              <a:t>	X-ray Spectrum (General, Characteristic)</a:t>
            </a:r>
            <a:endParaRPr lang="en-US" sz="2000" dirty="0"/>
          </a:p>
          <a:p>
            <a:pPr marL="342900" indent="-342900">
              <a:buFont typeface="Arial" panose="020B0604020202020204" pitchFamily="34" charset="0"/>
              <a:buChar char="•"/>
            </a:pPr>
            <a:r>
              <a:rPr lang="en-US" sz="2800" b="1" dirty="0"/>
              <a:t>X-ray Attenuation</a:t>
            </a:r>
          </a:p>
          <a:p>
            <a:r>
              <a:rPr lang="en-US" sz="2800" b="1" dirty="0"/>
              <a:t>	</a:t>
            </a:r>
            <a:r>
              <a:rPr lang="en-US" sz="2800" dirty="0"/>
              <a:t>Scatter (Coherent, Incoherent)</a:t>
            </a:r>
          </a:p>
          <a:p>
            <a:r>
              <a:rPr lang="en-US" sz="2800" dirty="0"/>
              <a:t>	Absorption (K-edge)</a:t>
            </a:r>
          </a:p>
          <a:p>
            <a:pPr marL="342900" indent="-342900">
              <a:buFont typeface="Arial" panose="020B0604020202020204" pitchFamily="34" charset="0"/>
              <a:buChar char="•"/>
            </a:pPr>
            <a:r>
              <a:rPr lang="en-US" sz="2800" b="1" dirty="0"/>
              <a:t>X-ray Detector</a:t>
            </a:r>
          </a:p>
          <a:p>
            <a:r>
              <a:rPr lang="en-US" sz="2800" b="1" dirty="0"/>
              <a:t>	</a:t>
            </a:r>
            <a:r>
              <a:rPr lang="en-US" sz="2800" dirty="0"/>
              <a:t>Energy-integrating (Dual-energy imaging)</a:t>
            </a:r>
          </a:p>
          <a:p>
            <a:r>
              <a:rPr lang="en-US" sz="2800" dirty="0"/>
              <a:t>	Photon-counting</a:t>
            </a:r>
          </a:p>
        </p:txBody>
      </p:sp>
    </p:spTree>
    <p:extLst>
      <p:ext uri="{BB962C8B-B14F-4D97-AF65-F5344CB8AC3E}">
        <p14:creationId xmlns:p14="http://schemas.microsoft.com/office/powerpoint/2010/main" val="2583867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Model</a:t>
            </a:r>
          </a:p>
        </p:txBody>
      </p:sp>
      <mc:AlternateContent xmlns:mc="http://schemas.openxmlformats.org/markup-compatibility/2006">
        <mc:Choice xmlns:a14="http://schemas.microsoft.com/office/drawing/2010/main" Requires="a14">
          <p:sp>
            <p:nvSpPr>
              <p:cNvPr id="4" name="Rectangle 3"/>
              <p:cNvSpPr/>
              <p:nvPr/>
            </p:nvSpPr>
            <p:spPr>
              <a:xfrm>
                <a:off x="1112979" y="2667714"/>
                <a:ext cx="6165237" cy="79996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𝑔</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a:latin typeface="Cambria Math" panose="02040503050406030204" pitchFamily="18" charset="0"/>
                            </a:rPr>
                            <m:t>0</m:t>
                          </m:r>
                        </m:sub>
                      </m:sSub>
                      <m:d>
                        <m:dPr>
                          <m:ctrlPr>
                            <a:rPr lang="en-US" sz="2000" i="1">
                              <a:latin typeface="Cambria Math" panose="02040503050406030204" pitchFamily="18" charset="0"/>
                            </a:rPr>
                          </m:ctrlPr>
                        </m:dPr>
                        <m:e>
                          <m:r>
                            <a:rPr lang="en-US" sz="2000" i="1">
                              <a:latin typeface="Cambria Math" panose="02040503050406030204" pitchFamily="18" charset="0"/>
                            </a:rPr>
                            <m:t>𝐸</m:t>
                          </m:r>
                        </m:e>
                      </m:d>
                      <m:r>
                        <m:rPr>
                          <m:sty m:val="p"/>
                        </m:rPr>
                        <a:rPr lang="en-US" sz="2000">
                          <a:latin typeface="Cambria Math" panose="02040503050406030204" pitchFamily="18" charset="0"/>
                        </a:rPr>
                        <m:t>exp</m:t>
                      </m:r>
                      <m:d>
                        <m:dPr>
                          <m:ctrlPr>
                            <a:rPr lang="en-US" sz="2000" i="1">
                              <a:latin typeface="Cambria Math" panose="02040503050406030204" pitchFamily="18" charset="0"/>
                            </a:rPr>
                          </m:ctrlPr>
                        </m:dPr>
                        <m:e>
                          <m:r>
                            <a:rPr lang="en-US" sz="2000">
                              <a:latin typeface="Cambria Math" panose="02040503050406030204" pitchFamily="18" charset="0"/>
                            </a:rPr>
                            <m:t>−</m:t>
                          </m:r>
                          <m:nary>
                            <m:naryPr>
                              <m:limLoc m:val="subSup"/>
                              <m:supHide m:val="on"/>
                              <m:ctrlPr>
                                <a:rPr lang="en-US" sz="2000" i="1">
                                  <a:latin typeface="Cambria Math" panose="02040503050406030204" pitchFamily="18" charset="0"/>
                                </a:rPr>
                              </m:ctrlPr>
                            </m:naryPr>
                            <m:sub>
                              <m:r>
                                <a:rPr lang="en-US" sz="2000" i="1">
                                  <a:latin typeface="Cambria Math" panose="02040503050406030204" pitchFamily="18" charset="0"/>
                                </a:rPr>
                                <m:t>𝑙</m:t>
                              </m:r>
                            </m:sub>
                            <m:sup/>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a:latin typeface="Cambria Math" panose="02040503050406030204" pitchFamily="18" charset="0"/>
                                    </a:rPr>
                                    <m:t>,</m:t>
                                  </m:r>
                                  <m:r>
                                    <a:rPr lang="en-US" sz="2000" i="1">
                                      <a:latin typeface="Cambria Math" panose="02040503050406030204" pitchFamily="18" charset="0"/>
                                    </a:rPr>
                                    <m:t>𝐸</m:t>
                                  </m:r>
                                </m:e>
                              </m:d>
                              <m:r>
                                <a:rPr lang="en-US" sz="2000" i="1">
                                  <a:latin typeface="Cambria Math" panose="02040503050406030204" pitchFamily="18" charset="0"/>
                                </a:rPr>
                                <m:t>𝑑𝑙</m:t>
                              </m:r>
                            </m:e>
                          </m:nary>
                        </m:e>
                      </m:d>
                    </m:oMath>
                  </m:oMathPara>
                </a14:m>
                <a:endParaRPr lang="en-US" sz="2000" dirty="0">
                  <a:latin typeface="+mn-lt"/>
                </a:endParaRPr>
              </a:p>
            </p:txBody>
          </p:sp>
        </mc:Choice>
        <mc:Fallback>
          <p:sp>
            <p:nvSpPr>
              <p:cNvPr id="4" name="Rectangle 3"/>
              <p:cNvSpPr>
                <a:spLocks noRot="1" noChangeAspect="1" noMove="1" noResize="1" noEditPoints="1" noAdjustHandles="1" noChangeArrowheads="1" noChangeShapeType="1" noTextEdit="1"/>
              </p:cNvSpPr>
              <p:nvPr/>
            </p:nvSpPr>
            <p:spPr>
              <a:xfrm>
                <a:off x="1112979" y="2667714"/>
                <a:ext cx="6165237" cy="799963"/>
              </a:xfrm>
              <a:prstGeom prst="rect">
                <a:avLst/>
              </a:prstGeom>
              <a:blipFill>
                <a:blip r:embed="rId3"/>
                <a:stretch>
                  <a:fillRect/>
                </a:stretch>
              </a:blipFill>
            </p:spPr>
            <p:txBody>
              <a:bodyPr/>
              <a:lstStyle/>
              <a:p>
                <a:r>
                  <a:rPr lang="en-US">
                    <a:noFill/>
                  </a:rPr>
                  <a:t> </a:t>
                </a:r>
              </a:p>
            </p:txBody>
          </p:sp>
        </mc:Fallback>
      </mc:AlternateContent>
      <p:sp>
        <p:nvSpPr>
          <p:cNvPr id="5" name="TextBox 4"/>
          <p:cNvSpPr txBox="1"/>
          <p:nvPr/>
        </p:nvSpPr>
        <p:spPr>
          <a:xfrm>
            <a:off x="1112978" y="2054730"/>
            <a:ext cx="3448380" cy="461665"/>
          </a:xfrm>
          <a:prstGeom prst="rect">
            <a:avLst/>
          </a:prstGeom>
          <a:noFill/>
        </p:spPr>
        <p:txBody>
          <a:bodyPr wrap="none" rtlCol="0">
            <a:spAutoFit/>
          </a:bodyPr>
          <a:lstStyle/>
          <a:p>
            <a:r>
              <a:rPr lang="en-US" b="1" dirty="0">
                <a:latin typeface="+mn-lt"/>
              </a:rPr>
              <a:t>Monochromatic Model</a:t>
            </a:r>
          </a:p>
        </p:txBody>
      </p:sp>
      <mc:AlternateContent xmlns:mc="http://schemas.openxmlformats.org/markup-compatibility/2006">
        <mc:Choice xmlns:a14="http://schemas.microsoft.com/office/drawing/2010/main" Requires="a14">
          <p:sp>
            <p:nvSpPr>
              <p:cNvPr id="6" name="Rectangle 5"/>
              <p:cNvSpPr/>
              <p:nvPr/>
            </p:nvSpPr>
            <p:spPr>
              <a:xfrm>
                <a:off x="1112979" y="5225384"/>
                <a:ext cx="6165237" cy="79996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i="1">
                              <a:latin typeface="Cambria Math" panose="02040503050406030204" pitchFamily="18" charset="0"/>
                            </a:rPr>
                            <m:t>𝑔</m:t>
                          </m:r>
                        </m:sub>
                      </m:sSub>
                      <m:r>
                        <a:rPr lang="en-US" sz="2000">
                          <a:latin typeface="Cambria Math" panose="02040503050406030204" pitchFamily="18" charset="0"/>
                        </a:rPr>
                        <m:t>=</m:t>
                      </m:r>
                      <m:nary>
                        <m:naryPr>
                          <m:limLoc m:val="subSup"/>
                          <m:ctrlPr>
                            <a:rPr lang="en-US" sz="2000" i="1">
                              <a:latin typeface="Cambria Math" panose="02040503050406030204" pitchFamily="18" charset="0"/>
                            </a:rPr>
                          </m:ctrlPr>
                        </m:naryPr>
                        <m:sub>
                          <m:r>
                            <a:rPr lang="en-US" sz="2000">
                              <a:latin typeface="Cambria Math" panose="02040503050406030204" pitchFamily="18" charset="0"/>
                            </a:rPr>
                            <m:t>0</m:t>
                          </m:r>
                        </m:sub>
                        <m:sup>
                          <m:sSub>
                            <m:sSubPr>
                              <m:ctrlPr>
                                <a:rPr lang="en-US" sz="2000" i="1">
                                  <a:latin typeface="Cambria Math" panose="02040503050406030204" pitchFamily="18" charset="0"/>
                                </a:rPr>
                              </m:ctrlPr>
                            </m:sSubPr>
                            <m:e>
                              <m:r>
                                <a:rPr lang="en-US" sz="2000" i="1">
                                  <a:latin typeface="Cambria Math" panose="02040503050406030204" pitchFamily="18" charset="0"/>
                                </a:rPr>
                                <m:t>𝐸</m:t>
                              </m:r>
                            </m:e>
                            <m:sub>
                              <m:r>
                                <a:rPr lang="en-US" sz="2000" i="1">
                                  <a:latin typeface="Cambria Math" panose="02040503050406030204" pitchFamily="18" charset="0"/>
                                </a:rPr>
                                <m:t>𝑚𝑎𝑥</m:t>
                              </m:r>
                            </m:sub>
                          </m:sSub>
                        </m:sup>
                        <m:e>
                          <m:sSub>
                            <m:sSubPr>
                              <m:ctrlPr>
                                <a:rPr lang="en-US" sz="2000" i="1">
                                  <a:latin typeface="Cambria Math" panose="02040503050406030204" pitchFamily="18" charset="0"/>
                                </a:rPr>
                              </m:ctrlPr>
                            </m:sSubPr>
                            <m:e>
                              <m:r>
                                <a:rPr lang="en-US" sz="2000" i="1">
                                  <a:latin typeface="Cambria Math" panose="02040503050406030204" pitchFamily="18" charset="0"/>
                                </a:rPr>
                                <m:t>𝐼</m:t>
                              </m:r>
                            </m:e>
                            <m:sub>
                              <m:r>
                                <a:rPr lang="en-US" sz="2000">
                                  <a:latin typeface="Cambria Math" panose="02040503050406030204" pitchFamily="18" charset="0"/>
                                </a:rPr>
                                <m:t>0</m:t>
                              </m:r>
                            </m:sub>
                          </m:sSub>
                          <m:d>
                            <m:dPr>
                              <m:ctrlPr>
                                <a:rPr lang="en-US" sz="2000" i="1">
                                  <a:latin typeface="Cambria Math" panose="02040503050406030204" pitchFamily="18" charset="0"/>
                                </a:rPr>
                              </m:ctrlPr>
                            </m:dPr>
                            <m:e>
                              <m:r>
                                <a:rPr lang="en-US" sz="2000" i="1">
                                  <a:latin typeface="Cambria Math" panose="02040503050406030204" pitchFamily="18" charset="0"/>
                                </a:rPr>
                                <m:t>𝐸</m:t>
                              </m:r>
                            </m:e>
                          </m:d>
                          <m:r>
                            <m:rPr>
                              <m:sty m:val="p"/>
                            </m:rPr>
                            <a:rPr lang="en-US" sz="2000">
                              <a:latin typeface="Cambria Math" panose="02040503050406030204" pitchFamily="18" charset="0"/>
                            </a:rPr>
                            <m:t>exp</m:t>
                          </m:r>
                          <m:d>
                            <m:dPr>
                              <m:ctrlPr>
                                <a:rPr lang="en-US" sz="2000" i="1">
                                  <a:latin typeface="Cambria Math" panose="02040503050406030204" pitchFamily="18" charset="0"/>
                                </a:rPr>
                              </m:ctrlPr>
                            </m:dPr>
                            <m:e>
                              <m:r>
                                <a:rPr lang="en-US" sz="2000">
                                  <a:latin typeface="Cambria Math" panose="02040503050406030204" pitchFamily="18" charset="0"/>
                                </a:rPr>
                                <m:t>−</m:t>
                              </m:r>
                              <m:nary>
                                <m:naryPr>
                                  <m:limLoc m:val="subSup"/>
                                  <m:supHide m:val="on"/>
                                  <m:ctrlPr>
                                    <a:rPr lang="en-US" sz="2000" i="1">
                                      <a:latin typeface="Cambria Math" panose="02040503050406030204" pitchFamily="18" charset="0"/>
                                    </a:rPr>
                                  </m:ctrlPr>
                                </m:naryPr>
                                <m:sub>
                                  <m:r>
                                    <a:rPr lang="en-US" sz="2000" i="1">
                                      <a:latin typeface="Cambria Math" panose="02040503050406030204" pitchFamily="18" charset="0"/>
                                    </a:rPr>
                                    <m:t>𝑙</m:t>
                                  </m:r>
                                </m:sub>
                                <m:sup/>
                                <m:e>
                                  <m:r>
                                    <a:rPr lang="en-US" sz="2000" i="1">
                                      <a:latin typeface="Cambria Math" panose="02040503050406030204" pitchFamily="18" charset="0"/>
                                    </a:rPr>
                                    <m:t>𝜇</m:t>
                                  </m:r>
                                  <m:d>
                                    <m:dPr>
                                      <m:ctrlPr>
                                        <a:rPr lang="en-US" sz="2000" i="1">
                                          <a:latin typeface="Cambria Math" panose="02040503050406030204" pitchFamily="18" charset="0"/>
                                        </a:rPr>
                                      </m:ctrlPr>
                                    </m:dPr>
                                    <m:e>
                                      <m:r>
                                        <a:rPr lang="en-US" sz="2000" i="1">
                                          <a:latin typeface="Cambria Math" panose="02040503050406030204" pitchFamily="18" charset="0"/>
                                        </a:rPr>
                                        <m:t>𝑥</m:t>
                                      </m:r>
                                      <m:r>
                                        <a:rPr lang="en-US" sz="2000">
                                          <a:latin typeface="Cambria Math" panose="02040503050406030204" pitchFamily="18" charset="0"/>
                                        </a:rPr>
                                        <m:t>,</m:t>
                                      </m:r>
                                      <m:r>
                                        <a:rPr lang="en-US" sz="2000" i="1">
                                          <a:latin typeface="Cambria Math" panose="02040503050406030204" pitchFamily="18" charset="0"/>
                                        </a:rPr>
                                        <m:t>𝐸</m:t>
                                      </m:r>
                                    </m:e>
                                  </m:d>
                                  <m:r>
                                    <a:rPr lang="en-US" sz="2000" i="1">
                                      <a:latin typeface="Cambria Math" panose="02040503050406030204" pitchFamily="18" charset="0"/>
                                    </a:rPr>
                                    <m:t>𝑑𝑙</m:t>
                                  </m:r>
                                </m:e>
                              </m:nary>
                            </m:e>
                          </m:d>
                          <m:r>
                            <a:rPr lang="en-US" sz="2000" i="1">
                              <a:latin typeface="Cambria Math" panose="02040503050406030204" pitchFamily="18" charset="0"/>
                            </a:rPr>
                            <m:t>𝑑𝐸</m:t>
                          </m:r>
                        </m:e>
                      </m:nary>
                    </m:oMath>
                  </m:oMathPara>
                </a14:m>
                <a:endParaRPr lang="en-US" sz="2000" dirty="0">
                  <a:latin typeface="+mn-lt"/>
                </a:endParaRPr>
              </a:p>
            </p:txBody>
          </p:sp>
        </mc:Choice>
        <mc:Fallback>
          <p:sp>
            <p:nvSpPr>
              <p:cNvPr id="6" name="Rectangle 5"/>
              <p:cNvSpPr>
                <a:spLocks noRot="1" noChangeAspect="1" noMove="1" noResize="1" noEditPoints="1" noAdjustHandles="1" noChangeArrowheads="1" noChangeShapeType="1" noTextEdit="1"/>
              </p:cNvSpPr>
              <p:nvPr/>
            </p:nvSpPr>
            <p:spPr>
              <a:xfrm>
                <a:off x="1112979" y="5225384"/>
                <a:ext cx="6165237" cy="799963"/>
              </a:xfrm>
              <a:prstGeom prst="rect">
                <a:avLst/>
              </a:prstGeom>
              <a:blipFill>
                <a:blip r:embed="rId4"/>
                <a:stretch>
                  <a:fillRect/>
                </a:stretch>
              </a:blipFill>
            </p:spPr>
            <p:txBody>
              <a:bodyPr/>
              <a:lstStyle/>
              <a:p>
                <a:r>
                  <a:rPr lang="en-US">
                    <a:noFill/>
                  </a:rPr>
                  <a:t> </a:t>
                </a:r>
              </a:p>
            </p:txBody>
          </p:sp>
        </mc:Fallback>
      </mc:AlternateContent>
      <p:sp>
        <p:nvSpPr>
          <p:cNvPr id="7" name="TextBox 6"/>
          <p:cNvSpPr txBox="1"/>
          <p:nvPr/>
        </p:nvSpPr>
        <p:spPr>
          <a:xfrm>
            <a:off x="1112978" y="4612400"/>
            <a:ext cx="3278462" cy="461665"/>
          </a:xfrm>
          <a:prstGeom prst="rect">
            <a:avLst/>
          </a:prstGeom>
          <a:noFill/>
        </p:spPr>
        <p:txBody>
          <a:bodyPr wrap="none" rtlCol="0">
            <a:spAutoFit/>
          </a:bodyPr>
          <a:lstStyle/>
          <a:p>
            <a:r>
              <a:rPr lang="en-US" b="1" dirty="0">
                <a:latin typeface="+mn-lt"/>
              </a:rPr>
              <a:t>Polychromatic Model</a:t>
            </a:r>
          </a:p>
        </p:txBody>
      </p:sp>
      <p:pic>
        <p:nvPicPr>
          <p:cNvPr id="8"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4657189" y="990600"/>
            <a:ext cx="4108582" cy="4108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3237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标题 1"/>
          <p:cNvSpPr>
            <a:spLocks noGrp="1"/>
          </p:cNvSpPr>
          <p:nvPr>
            <p:ph type="title"/>
          </p:nvPr>
        </p:nvSpPr>
        <p:spPr>
          <a:xfrm>
            <a:off x="1524002" y="137583"/>
            <a:ext cx="9143999" cy="1015293"/>
          </a:xfrm>
        </p:spPr>
        <p:txBody>
          <a:bodyPr>
            <a:normAutofit/>
          </a:bodyPr>
          <a:lstStyle/>
          <a:p>
            <a:pPr algn="ctr"/>
            <a:r>
              <a:rPr lang="en-US" altLang="zh-CN" sz="4006" dirty="0"/>
              <a:t>X-ray K-edge</a:t>
            </a:r>
            <a:endParaRPr lang="zh-CN" altLang="en-US" sz="4006" dirty="0">
              <a:solidFill>
                <a:srgbClr val="C00000"/>
              </a:solidFill>
            </a:endParaRPr>
          </a:p>
        </p:txBody>
      </p:sp>
      <p:grpSp>
        <p:nvGrpSpPr>
          <p:cNvPr id="4" name="Group 3"/>
          <p:cNvGrpSpPr/>
          <p:nvPr/>
        </p:nvGrpSpPr>
        <p:grpSpPr>
          <a:xfrm>
            <a:off x="174312" y="1069645"/>
            <a:ext cx="5103964" cy="4052432"/>
            <a:chOff x="542393" y="1789892"/>
            <a:chExt cx="3466718" cy="2752496"/>
          </a:xfrm>
        </p:grpSpPr>
        <p:pic>
          <p:nvPicPr>
            <p:cNvPr id="3" name="图片 2"/>
            <p:cNvPicPr>
              <a:picLocks noChangeAspect="1"/>
            </p:cNvPicPr>
            <p:nvPr/>
          </p:nvPicPr>
          <p:blipFill>
            <a:blip r:embed="rId3"/>
            <a:stretch>
              <a:fillRect/>
            </a:stretch>
          </p:blipFill>
          <p:spPr>
            <a:xfrm>
              <a:off x="542393" y="1789892"/>
              <a:ext cx="3466718" cy="2752496"/>
            </a:xfrm>
            <a:prstGeom prst="rect">
              <a:avLst/>
            </a:prstGeom>
          </p:spPr>
        </p:pic>
        <p:cxnSp>
          <p:nvCxnSpPr>
            <p:cNvPr id="6" name="直接箭头连接符 5"/>
            <p:cNvCxnSpPr/>
            <p:nvPr/>
          </p:nvCxnSpPr>
          <p:spPr>
            <a:xfrm flipV="1">
              <a:off x="2275752" y="3063668"/>
              <a:ext cx="510990" cy="127748"/>
            </a:xfrm>
            <a:prstGeom prst="straightConnector1">
              <a:avLst/>
            </a:prstGeom>
            <a:ln w="28575">
              <a:solidFill>
                <a:srgbClr val="F913DE"/>
              </a:solidFill>
              <a:tailEnd type="stealt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854348" y="2837024"/>
              <a:ext cx="1032394" cy="359781"/>
            </a:xfrm>
            <a:prstGeom prst="rect">
              <a:avLst/>
            </a:prstGeom>
          </p:spPr>
          <p:txBody>
            <a:bodyPr wrap="none">
              <a:spAutoFit/>
            </a:bodyPr>
            <a:lstStyle/>
            <a:p>
              <a:r>
                <a:rPr lang="en-US" altLang="zh-CN" sz="2842" dirty="0">
                  <a:solidFill>
                    <a:srgbClr val="F913DE"/>
                  </a:solidFill>
                </a:rPr>
                <a:t>80.7keV</a:t>
              </a:r>
              <a:endParaRPr lang="zh-CN" altLang="en-US" sz="2842" dirty="0">
                <a:solidFill>
                  <a:srgbClr val="F913DE"/>
                </a:solidFill>
              </a:endParaRPr>
            </a:p>
          </p:txBody>
        </p:sp>
      </p:grpSp>
      <p:pic>
        <p:nvPicPr>
          <p:cNvPr id="9" name="Content Placeholder 3"/>
          <p:cNvPicPr>
            <a:picLocks noGrp="1"/>
          </p:cNvPicPr>
          <p:nvPr>
            <p:ph idx="1"/>
          </p:nvPr>
        </p:nvPicPr>
        <p:blipFill>
          <a:blip r:embed="rId4" cstate="print"/>
          <a:srcRect/>
          <a:stretch>
            <a:fillRect/>
          </a:stretch>
        </p:blipFill>
        <p:spPr bwMode="auto">
          <a:xfrm>
            <a:off x="5624731" y="2426325"/>
            <a:ext cx="3057380" cy="2314785"/>
          </a:xfrm>
          <a:prstGeom prst="rect">
            <a:avLst/>
          </a:prstGeom>
          <a:noFill/>
          <a:ln w="9525">
            <a:noFill/>
            <a:miter lim="800000"/>
            <a:headEnd/>
            <a:tailEnd/>
          </a:ln>
        </p:spPr>
      </p:pic>
      <p:sp>
        <p:nvSpPr>
          <p:cNvPr id="10" name="Rectangle 9"/>
          <p:cNvSpPr/>
          <p:nvPr/>
        </p:nvSpPr>
        <p:spPr>
          <a:xfrm>
            <a:off x="790941" y="5267114"/>
            <a:ext cx="7891170" cy="1092607"/>
          </a:xfrm>
          <a:prstGeom prst="rect">
            <a:avLst/>
          </a:prstGeom>
        </p:spPr>
        <p:txBody>
          <a:bodyPr wrap="square">
            <a:spAutoFit/>
          </a:bodyPr>
          <a:lstStyle/>
          <a:p>
            <a:pPr>
              <a:spcAft>
                <a:spcPts val="600"/>
              </a:spcAft>
            </a:pPr>
            <a:r>
              <a:rPr lang="en-US" sz="2000" dirty="0"/>
              <a:t>http://www.nist.gov</a:t>
            </a:r>
          </a:p>
          <a:p>
            <a:pPr>
              <a:spcAft>
                <a:spcPts val="600"/>
              </a:spcAft>
            </a:pPr>
            <a:r>
              <a:rPr lang="en-US" sz="2000" dirty="0"/>
              <a:t>Kim, C. K., Ghosh, P., &amp; </a:t>
            </a:r>
            <a:r>
              <a:rPr lang="en-US" sz="2000" dirty="0" err="1"/>
              <a:t>Rotello</a:t>
            </a:r>
            <a:r>
              <a:rPr lang="en-US" sz="2000" dirty="0"/>
              <a:t>, V. M.: Multimodal drug delivery using gold nanoparticles. Nanoscale, 1(1):61-67, 2009</a:t>
            </a:r>
          </a:p>
        </p:txBody>
      </p:sp>
    </p:spTree>
    <p:extLst>
      <p:ext uri="{BB962C8B-B14F-4D97-AF65-F5344CB8AC3E}">
        <p14:creationId xmlns:p14="http://schemas.microsoft.com/office/powerpoint/2010/main" val="2312577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X-contrast Agents</a:t>
            </a:r>
          </a:p>
        </p:txBody>
      </p:sp>
      <p:pic>
        <p:nvPicPr>
          <p:cNvPr id="4" name="Picture 3"/>
          <p:cNvPicPr>
            <a:picLocks noChangeAspect="1"/>
          </p:cNvPicPr>
          <p:nvPr/>
        </p:nvPicPr>
        <p:blipFill>
          <a:blip r:embed="rId3"/>
          <a:stretch>
            <a:fillRect/>
          </a:stretch>
        </p:blipFill>
        <p:spPr>
          <a:xfrm>
            <a:off x="203200" y="990600"/>
            <a:ext cx="7458075" cy="4705350"/>
          </a:xfrm>
          <a:prstGeom prst="rect">
            <a:avLst/>
          </a:prstGeom>
        </p:spPr>
      </p:pic>
      <p:sp>
        <p:nvSpPr>
          <p:cNvPr id="5" name="Rectangle 4"/>
          <p:cNvSpPr/>
          <p:nvPr/>
        </p:nvSpPr>
        <p:spPr>
          <a:xfrm>
            <a:off x="3041011" y="5882043"/>
            <a:ext cx="4464877" cy="400110"/>
          </a:xfrm>
          <a:prstGeom prst="rect">
            <a:avLst/>
          </a:prstGeom>
        </p:spPr>
        <p:txBody>
          <a:bodyPr wrap="none">
            <a:spAutoFit/>
          </a:bodyPr>
          <a:lstStyle/>
          <a:p>
            <a:r>
              <a:rPr lang="en-US" sz="2000" b="1" dirty="0">
                <a:solidFill>
                  <a:srgbClr val="FF0000"/>
                </a:solidFill>
              </a:rPr>
              <a:t>https://arxiv.org/pdf/1506.04223.pdf</a:t>
            </a:r>
          </a:p>
        </p:txBody>
      </p:sp>
    </p:spTree>
    <p:extLst>
      <p:ext uri="{BB962C8B-B14F-4D97-AF65-F5344CB8AC3E}">
        <p14:creationId xmlns:p14="http://schemas.microsoft.com/office/powerpoint/2010/main" val="32239803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Imaging</a:t>
            </a:r>
          </a:p>
        </p:txBody>
      </p:sp>
      <p:sp>
        <p:nvSpPr>
          <p:cNvPr id="4" name="TextBox 3"/>
          <p:cNvSpPr txBox="1"/>
          <p:nvPr/>
        </p:nvSpPr>
        <p:spPr>
          <a:xfrm>
            <a:off x="463126" y="1228397"/>
            <a:ext cx="7712368" cy="4401205"/>
          </a:xfrm>
          <a:prstGeom prst="rect">
            <a:avLst/>
          </a:prstGeom>
          <a:noFill/>
        </p:spPr>
        <p:txBody>
          <a:bodyPr wrap="none" rtlCol="0">
            <a:spAutoFit/>
          </a:bodyPr>
          <a:lstStyle/>
          <a:p>
            <a:pPr marL="342900" indent="-342900">
              <a:buFont typeface="Arial" panose="020B0604020202020204" pitchFamily="34" charset="0"/>
              <a:buChar char="•"/>
            </a:pPr>
            <a:r>
              <a:rPr lang="en-US" sz="2800" b="1" dirty="0"/>
              <a:t>Basic Knowledge</a:t>
            </a:r>
            <a:endParaRPr lang="en-US" sz="2800" dirty="0"/>
          </a:p>
          <a:p>
            <a:pPr marL="342900" indent="-342900">
              <a:buFont typeface="Arial" panose="020B0604020202020204" pitchFamily="34" charset="0"/>
              <a:buChar char="•"/>
            </a:pPr>
            <a:r>
              <a:rPr lang="en-US" sz="2800" b="1" dirty="0"/>
              <a:t>X-ray Source</a:t>
            </a:r>
          </a:p>
          <a:p>
            <a:r>
              <a:rPr lang="en-US" sz="2800" b="1" dirty="0"/>
              <a:t>	</a:t>
            </a:r>
            <a:r>
              <a:rPr lang="en-US" sz="2800" dirty="0"/>
              <a:t>Working Principle</a:t>
            </a:r>
          </a:p>
          <a:p>
            <a:r>
              <a:rPr lang="en-US" sz="2800" dirty="0"/>
              <a:t>	X-ray Spectrum (General, Characteristic)</a:t>
            </a:r>
            <a:endParaRPr lang="en-US" sz="2000" dirty="0"/>
          </a:p>
          <a:p>
            <a:pPr marL="342900" indent="-342900">
              <a:buFont typeface="Arial" panose="020B0604020202020204" pitchFamily="34" charset="0"/>
              <a:buChar char="•"/>
            </a:pPr>
            <a:r>
              <a:rPr lang="en-US" sz="2800" b="1" dirty="0"/>
              <a:t>X-ray Attenuation</a:t>
            </a:r>
          </a:p>
          <a:p>
            <a:r>
              <a:rPr lang="en-US" sz="2800" b="1" dirty="0"/>
              <a:t>	</a:t>
            </a:r>
            <a:r>
              <a:rPr lang="en-US" sz="2800" dirty="0"/>
              <a:t>Scatter (Coherent, Incoherent)</a:t>
            </a:r>
          </a:p>
          <a:p>
            <a:r>
              <a:rPr lang="en-US" sz="2800" dirty="0"/>
              <a:t>	Absorption (K-edge)</a:t>
            </a:r>
          </a:p>
          <a:p>
            <a:pPr marL="342900" indent="-342900">
              <a:buFont typeface="Arial" panose="020B0604020202020204" pitchFamily="34" charset="0"/>
              <a:buChar char="•"/>
            </a:pPr>
            <a:r>
              <a:rPr lang="en-US" sz="2800" b="1" dirty="0">
                <a:solidFill>
                  <a:srgbClr val="FF0000"/>
                </a:solidFill>
              </a:rPr>
              <a:t>X-ray Detector</a:t>
            </a:r>
          </a:p>
          <a:p>
            <a:r>
              <a:rPr lang="en-US" sz="2800" b="1" dirty="0">
                <a:solidFill>
                  <a:srgbClr val="FF0000"/>
                </a:solidFill>
              </a:rPr>
              <a:t>	</a:t>
            </a:r>
            <a:r>
              <a:rPr lang="en-US" sz="2800" dirty="0">
                <a:solidFill>
                  <a:srgbClr val="FF0000"/>
                </a:solidFill>
              </a:rPr>
              <a:t>Energy-integrating (Dual-energy imaging)</a:t>
            </a:r>
          </a:p>
          <a:p>
            <a:r>
              <a:rPr lang="en-US" sz="2800" dirty="0">
                <a:solidFill>
                  <a:srgbClr val="FF0000"/>
                </a:solidFill>
              </a:rPr>
              <a:t>	Photon-counting</a:t>
            </a:r>
          </a:p>
        </p:txBody>
      </p:sp>
    </p:spTree>
    <p:extLst>
      <p:ext uri="{BB962C8B-B14F-4D97-AF65-F5344CB8AC3E}">
        <p14:creationId xmlns:p14="http://schemas.microsoft.com/office/powerpoint/2010/main" val="2249647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http://cdn.agilitycms.com/applied-radiology/MediaGroupings/24/Seibert_figure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99" y="2467077"/>
            <a:ext cx="8507137" cy="3292577"/>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p:cNvSpPr txBox="1">
            <a:spLocks/>
          </p:cNvSpPr>
          <p:nvPr/>
        </p:nvSpPr>
        <p:spPr>
          <a:xfrm>
            <a:off x="1676400" y="152400"/>
            <a:ext cx="8839200" cy="838200"/>
          </a:xfrm>
          <a:prstGeom prst="rect">
            <a:avLst/>
          </a:prstGeom>
        </p:spPr>
        <p:txBody>
          <a:bodyPr/>
          <a:lst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4000" kern="0" dirty="0"/>
              <a:t>Energy-integrating Detector</a:t>
            </a:r>
          </a:p>
        </p:txBody>
      </p:sp>
      <p:pic>
        <p:nvPicPr>
          <p:cNvPr id="4"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6779417" y="990600"/>
            <a:ext cx="2306394" cy="230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275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Anti-scatter Grid</a:t>
            </a:r>
          </a:p>
        </p:txBody>
      </p:sp>
      <p:pic>
        <p:nvPicPr>
          <p:cNvPr id="15362" name="Picture 2" descr="http://tech.snmjournals.org/content/33/1/3/F10.larg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1012" y="1397290"/>
            <a:ext cx="6610139" cy="546071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7018678" y="853032"/>
            <a:ext cx="2306394" cy="230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533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 &amp; Without Grid</a:t>
            </a:r>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90600"/>
            <a:ext cx="9155425" cy="4684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631635" y="5706999"/>
            <a:ext cx="4392623" cy="369332"/>
          </a:xfrm>
          <a:prstGeom prst="rect">
            <a:avLst/>
          </a:prstGeom>
          <a:noFill/>
        </p:spPr>
        <p:txBody>
          <a:bodyPr wrap="square" rtlCol="0">
            <a:spAutoFit/>
          </a:bodyPr>
          <a:lstStyle/>
          <a:p>
            <a:pPr algn="ctr"/>
            <a:r>
              <a:rPr lang="en-US" sz="1800" b="1" dirty="0"/>
              <a:t>Without Grid</a:t>
            </a:r>
          </a:p>
        </p:txBody>
      </p:sp>
      <p:sp>
        <p:nvSpPr>
          <p:cNvPr id="6" name="TextBox 5"/>
          <p:cNvSpPr txBox="1"/>
          <p:nvPr/>
        </p:nvSpPr>
        <p:spPr>
          <a:xfrm>
            <a:off x="152399" y="5706999"/>
            <a:ext cx="4330148" cy="369332"/>
          </a:xfrm>
          <a:prstGeom prst="rect">
            <a:avLst/>
          </a:prstGeom>
          <a:noFill/>
        </p:spPr>
        <p:txBody>
          <a:bodyPr wrap="square" rtlCol="0">
            <a:spAutoFit/>
          </a:bodyPr>
          <a:lstStyle/>
          <a:p>
            <a:pPr algn="ctr"/>
            <a:r>
              <a:rPr lang="en-US" sz="1800" b="1" dirty="0"/>
              <a:t>With Grid</a:t>
            </a:r>
          </a:p>
        </p:txBody>
      </p:sp>
    </p:spTree>
    <p:extLst>
      <p:ext uri="{BB962C8B-B14F-4D97-AF65-F5344CB8AC3E}">
        <p14:creationId xmlns:p14="http://schemas.microsoft.com/office/powerpoint/2010/main" val="25980656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Dual-energy Imaging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44024"/>
            <a:ext cx="3094666" cy="2321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94666" y="1316607"/>
            <a:ext cx="3167778" cy="2375834"/>
          </a:xfrm>
          <a:prstGeom prst="rect">
            <a:avLst/>
          </a:prstGeom>
        </p:spPr>
      </p:pic>
      <p:pic>
        <p:nvPicPr>
          <p:cNvPr id="6" name="Picture 5"/>
          <p:cNvPicPr>
            <a:picLocks noChangeAspect="1"/>
          </p:cNvPicPr>
          <p:nvPr/>
        </p:nvPicPr>
        <p:blipFill>
          <a:blip r:embed="rId5"/>
          <a:stretch>
            <a:fillRect/>
          </a:stretch>
        </p:blipFill>
        <p:spPr>
          <a:xfrm>
            <a:off x="6189333" y="1324430"/>
            <a:ext cx="2777397" cy="2360191"/>
          </a:xfrm>
          <a:prstGeom prst="rect">
            <a:avLst/>
          </a:prstGeom>
        </p:spPr>
      </p:pic>
      <p:pic>
        <p:nvPicPr>
          <p:cNvPr id="7" name="Picture 12" descr="http://www.magic-emoji.com/emoji/images/83_emoji_iphone_black_diamond_sui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5901153" y="4157706"/>
            <a:ext cx="2306394" cy="23063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6231" y="3926874"/>
            <a:ext cx="1997663" cy="461665"/>
          </a:xfrm>
          <a:prstGeom prst="rect">
            <a:avLst/>
          </a:prstGeom>
          <a:noFill/>
        </p:spPr>
        <p:txBody>
          <a:bodyPr wrap="none" rtlCol="0">
            <a:spAutoFit/>
          </a:bodyPr>
          <a:lstStyle/>
          <a:p>
            <a:r>
              <a:rPr lang="en-US" b="1" dirty="0"/>
              <a:t>Dual-Source</a:t>
            </a:r>
          </a:p>
        </p:txBody>
      </p:sp>
      <p:sp>
        <p:nvSpPr>
          <p:cNvPr id="8" name="TextBox 7"/>
          <p:cNvSpPr txBox="1"/>
          <p:nvPr/>
        </p:nvSpPr>
        <p:spPr>
          <a:xfrm>
            <a:off x="4048539" y="3926874"/>
            <a:ext cx="1518364" cy="461665"/>
          </a:xfrm>
          <a:prstGeom prst="rect">
            <a:avLst/>
          </a:prstGeom>
          <a:noFill/>
        </p:spPr>
        <p:txBody>
          <a:bodyPr wrap="none" rtlCol="0">
            <a:spAutoFit/>
          </a:bodyPr>
          <a:lstStyle/>
          <a:p>
            <a:r>
              <a:rPr lang="en-US" b="1" dirty="0"/>
              <a:t>Dual-kVp</a:t>
            </a:r>
          </a:p>
        </p:txBody>
      </p:sp>
      <p:sp>
        <p:nvSpPr>
          <p:cNvPr id="9" name="TextBox 8"/>
          <p:cNvSpPr txBox="1"/>
          <p:nvPr/>
        </p:nvSpPr>
        <p:spPr>
          <a:xfrm>
            <a:off x="7054350" y="3926874"/>
            <a:ext cx="1776448" cy="461665"/>
          </a:xfrm>
          <a:prstGeom prst="rect">
            <a:avLst/>
          </a:prstGeom>
          <a:noFill/>
        </p:spPr>
        <p:txBody>
          <a:bodyPr wrap="none" rtlCol="0">
            <a:spAutoFit/>
          </a:bodyPr>
          <a:lstStyle/>
          <a:p>
            <a:r>
              <a:rPr lang="en-US" b="1" dirty="0"/>
              <a:t>Dual-Layer</a:t>
            </a:r>
          </a:p>
        </p:txBody>
      </p:sp>
    </p:spTree>
    <p:extLst>
      <p:ext uri="{BB962C8B-B14F-4D97-AF65-F5344CB8AC3E}">
        <p14:creationId xmlns:p14="http://schemas.microsoft.com/office/powerpoint/2010/main" val="1574511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Atomic Number &amp; Mass Number</a:t>
            </a:r>
          </a:p>
        </p:txBody>
      </p:sp>
      <p:sp>
        <p:nvSpPr>
          <p:cNvPr id="4" name="Content Placeholder 3"/>
          <p:cNvSpPr>
            <a:spLocks noGrp="1"/>
          </p:cNvSpPr>
          <p:nvPr>
            <p:ph idx="1"/>
          </p:nvPr>
        </p:nvSpPr>
        <p:spPr>
          <a:xfrm>
            <a:off x="203200" y="1132885"/>
            <a:ext cx="8623852" cy="1274195"/>
          </a:xfrm>
          <a:prstGeom prst="rect">
            <a:avLst/>
          </a:prstGeom>
        </p:spPr>
        <p:txBody>
          <a:bodyPr wrap="square">
            <a:spAutoFit/>
          </a:bodyPr>
          <a:lstStyle/>
          <a:p>
            <a:r>
              <a:rPr lang="en-US" sz="2400" dirty="0">
                <a:solidFill>
                  <a:srgbClr val="000000"/>
                </a:solidFill>
                <a:latin typeface="Arial" panose="020B0604020202020204" pitchFamily="34" charset="0"/>
              </a:rPr>
              <a:t>Atomic Number (</a:t>
            </a:r>
            <a:r>
              <a:rPr lang="en-US" sz="2400" dirty="0">
                <a:solidFill>
                  <a:srgbClr val="FF0000"/>
                </a:solidFill>
                <a:latin typeface="Arial" panose="020B0604020202020204" pitchFamily="34" charset="0"/>
              </a:rPr>
              <a:t>Z</a:t>
            </a:r>
            <a:r>
              <a:rPr lang="en-US" sz="2400" dirty="0">
                <a:solidFill>
                  <a:srgbClr val="000000"/>
                </a:solidFill>
                <a:latin typeface="Arial" panose="020B0604020202020204" pitchFamily="34" charset="0"/>
              </a:rPr>
              <a:t>): </a:t>
            </a:r>
            <a:r>
              <a:rPr lang="en-US" sz="2400" b="0" dirty="0">
                <a:solidFill>
                  <a:srgbClr val="000000"/>
                </a:solidFill>
                <a:latin typeface="Arial" panose="020B0604020202020204" pitchFamily="34" charset="0"/>
              </a:rPr>
              <a:t>the number of protons in its nucleus</a:t>
            </a:r>
          </a:p>
          <a:p>
            <a:r>
              <a:rPr lang="en-US" sz="2400" dirty="0">
                <a:solidFill>
                  <a:srgbClr val="000000"/>
                </a:solidFill>
                <a:latin typeface="Arial" panose="020B0604020202020204" pitchFamily="34" charset="0"/>
              </a:rPr>
              <a:t>Atomic Weight (</a:t>
            </a:r>
            <a:r>
              <a:rPr lang="en-US" sz="2400" dirty="0">
                <a:solidFill>
                  <a:srgbClr val="000000"/>
                </a:solidFill>
                <a:latin typeface="Cambria Math" panose="02040503050406030204" pitchFamily="18" charset="0"/>
                <a:ea typeface="Cambria Math" panose="02040503050406030204" pitchFamily="18" charset="0"/>
              </a:rPr>
              <a:t>≃</a:t>
            </a:r>
            <a:r>
              <a:rPr lang="en-US" sz="2400" dirty="0">
                <a:solidFill>
                  <a:srgbClr val="FF0000"/>
                </a:solidFill>
                <a:latin typeface="Arial" panose="020B0604020202020204" pitchFamily="34" charset="0"/>
              </a:rPr>
              <a:t>A</a:t>
            </a:r>
            <a:r>
              <a:rPr lang="en-US" sz="2400" dirty="0">
                <a:solidFill>
                  <a:srgbClr val="000000"/>
                </a:solidFill>
                <a:latin typeface="Arial" panose="020B0604020202020204" pitchFamily="34" charset="0"/>
              </a:rPr>
              <a:t>): </a:t>
            </a:r>
            <a:r>
              <a:rPr lang="en-US" sz="2400" b="0" dirty="0">
                <a:solidFill>
                  <a:srgbClr val="000000"/>
                </a:solidFill>
                <a:latin typeface="Arial" panose="020B0604020202020204" pitchFamily="34" charset="0"/>
              </a:rPr>
              <a:t>In most cases the mass number, equal to the total number of protons and neutrons</a:t>
            </a:r>
            <a:endParaRPr lang="en-US" sz="2400" dirty="0">
              <a:solidFill>
                <a:srgbClr val="000000"/>
              </a:solidFill>
              <a:latin typeface="Arial" panose="020B0604020202020204" pitchFamily="34" charset="0"/>
            </a:endParaRPr>
          </a:p>
        </p:txBody>
      </p:sp>
      <p:pic>
        <p:nvPicPr>
          <p:cNvPr id="17410" name="Picture 2" descr="http://media1.shmoop.com/images/chemistry/chembook_atomolion_graphik_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7382" y="2486592"/>
            <a:ext cx="5887418" cy="4371408"/>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http://1.bp.blogspot.com/-wpZgoKE6dLQ/UY-qeqd_MpI/AAAAAAAABR4/nBcTqR953sQ/s1600/f1bi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1" y="3543454"/>
            <a:ext cx="3250531" cy="2452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1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Expression</a:t>
            </a:r>
          </a:p>
        </p:txBody>
      </p:sp>
      <p:pic>
        <p:nvPicPr>
          <p:cNvPr id="4" name="Picture 3"/>
          <p:cNvPicPr>
            <a:picLocks noChangeAspect="1"/>
          </p:cNvPicPr>
          <p:nvPr/>
        </p:nvPicPr>
        <p:blipFill>
          <a:blip r:embed="rId3"/>
          <a:stretch>
            <a:fillRect/>
          </a:stretch>
        </p:blipFill>
        <p:spPr>
          <a:xfrm>
            <a:off x="203200" y="804682"/>
            <a:ext cx="8839200" cy="4778738"/>
          </a:xfrm>
          <a:prstGeom prst="rect">
            <a:avLst/>
          </a:prstGeom>
        </p:spPr>
      </p:pic>
      <p:pic>
        <p:nvPicPr>
          <p:cNvPr id="5" name="Picture 4"/>
          <p:cNvPicPr>
            <a:picLocks noChangeAspect="1"/>
          </p:cNvPicPr>
          <p:nvPr/>
        </p:nvPicPr>
        <p:blipFill>
          <a:blip r:embed="rId4"/>
          <a:stretch>
            <a:fillRect/>
          </a:stretch>
        </p:blipFill>
        <p:spPr>
          <a:xfrm>
            <a:off x="431945" y="5408637"/>
            <a:ext cx="8381711" cy="852499"/>
          </a:xfrm>
          <a:prstGeom prst="rect">
            <a:avLst/>
          </a:prstGeom>
        </p:spPr>
      </p:pic>
    </p:spTree>
    <p:extLst>
      <p:ext uri="{BB962C8B-B14F-4D97-AF65-F5344CB8AC3E}">
        <p14:creationId xmlns:p14="http://schemas.microsoft.com/office/powerpoint/2010/main" val="1955386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wwwastro.msfc.nasa.gov/research/open1998/xray/xray02_Discover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6509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Dual-Energy Measurement</a:t>
            </a:r>
          </a:p>
        </p:txBody>
      </p:sp>
      <p:pic>
        <p:nvPicPr>
          <p:cNvPr id="4" name="Picture 3"/>
          <p:cNvPicPr>
            <a:picLocks noChangeAspect="1"/>
          </p:cNvPicPr>
          <p:nvPr/>
        </p:nvPicPr>
        <p:blipFill>
          <a:blip r:embed="rId3"/>
          <a:stretch>
            <a:fillRect/>
          </a:stretch>
        </p:blipFill>
        <p:spPr>
          <a:xfrm>
            <a:off x="203200" y="990600"/>
            <a:ext cx="8839200" cy="5670430"/>
          </a:xfrm>
          <a:prstGeom prst="rect">
            <a:avLst/>
          </a:prstGeom>
        </p:spPr>
      </p:pic>
    </p:spTree>
    <p:extLst>
      <p:ext uri="{BB962C8B-B14F-4D97-AF65-F5344CB8AC3E}">
        <p14:creationId xmlns:p14="http://schemas.microsoft.com/office/powerpoint/2010/main" val="13016770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Photon-counting CT</a:t>
            </a:r>
          </a:p>
        </p:txBody>
      </p:sp>
      <p:grpSp>
        <p:nvGrpSpPr>
          <p:cNvPr id="179" name="Group 178"/>
          <p:cNvGrpSpPr/>
          <p:nvPr/>
        </p:nvGrpSpPr>
        <p:grpSpPr>
          <a:xfrm>
            <a:off x="0" y="1603039"/>
            <a:ext cx="8852651" cy="3159168"/>
            <a:chOff x="-4023518" y="350838"/>
            <a:chExt cx="17251317" cy="6156325"/>
          </a:xfrm>
        </p:grpSpPr>
        <p:sp>
          <p:nvSpPr>
            <p:cNvPr id="92" name="Arc 91"/>
            <p:cNvSpPr/>
            <p:nvPr/>
          </p:nvSpPr>
          <p:spPr bwMode="auto">
            <a:xfrm flipH="1">
              <a:off x="-2875756" y="517526"/>
              <a:ext cx="5613400" cy="5613400"/>
            </a:xfrm>
            <a:prstGeom prst="arc">
              <a:avLst>
                <a:gd name="adj1" fmla="val 19072832"/>
                <a:gd name="adj2" fmla="val 136642"/>
              </a:avLst>
            </a:prstGeom>
            <a:noFill/>
            <a:ln w="63500" cap="flat" cmpd="sng" algn="ctr">
              <a:solidFill>
                <a:srgbClr val="008080">
                  <a:alpha val="50000"/>
                </a:srgbClr>
              </a:solidFill>
              <a:prstDash val="solid"/>
              <a:round/>
              <a:headEnd type="triangl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93" name="Can 92"/>
            <p:cNvSpPr>
              <a:spLocks noChangeArrowheads="1"/>
            </p:cNvSpPr>
            <p:nvPr/>
          </p:nvSpPr>
          <p:spPr bwMode="auto">
            <a:xfrm rot="5400000">
              <a:off x="-3548062" y="3045620"/>
              <a:ext cx="1423987" cy="850900"/>
            </a:xfrm>
            <a:prstGeom prst="can">
              <a:avLst>
                <a:gd name="adj" fmla="val 25000"/>
              </a:avLst>
            </a:prstGeom>
            <a:gradFill>
              <a:gsLst>
                <a:gs pos="0">
                  <a:schemeClr val="accent1">
                    <a:lumMod val="5000"/>
                    <a:lumOff val="95000"/>
                  </a:schemeClr>
                </a:gs>
                <a:gs pos="0">
                  <a:schemeClr val="accent1">
                    <a:lumMod val="45000"/>
                    <a:lumOff val="55000"/>
                  </a:schemeClr>
                </a:gs>
                <a:gs pos="100000">
                  <a:schemeClr val="accent5">
                    <a:lumMod val="50000"/>
                  </a:schemeClr>
                </a:gs>
                <a:gs pos="100000">
                  <a:schemeClr val="accent1">
                    <a:lumMod val="30000"/>
                    <a:lumOff val="70000"/>
                  </a:schemeClr>
                </a:gs>
              </a:gsLst>
              <a:lin ang="5400000" scaled="1"/>
            </a:gradFill>
            <a:ln w="9525" algn="ctr">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FontTx/>
                <a:buNone/>
                <a:defRPr/>
              </a:pPr>
              <a:endParaRPr lang="en-US" sz="1100" b="1"/>
            </a:p>
          </p:txBody>
        </p:sp>
        <p:cxnSp>
          <p:nvCxnSpPr>
            <p:cNvPr id="94" name="Straight Arrow Connector 93"/>
            <p:cNvCxnSpPr>
              <a:cxnSpLocks noChangeShapeType="1"/>
            </p:cNvCxnSpPr>
            <p:nvPr/>
          </p:nvCxnSpPr>
          <p:spPr bwMode="auto">
            <a:xfrm>
              <a:off x="-2515393" y="3471863"/>
              <a:ext cx="5413375" cy="785813"/>
            </a:xfrm>
            <a:prstGeom prst="straightConnector1">
              <a:avLst/>
            </a:prstGeom>
            <a:noFill/>
            <a:ln w="25400">
              <a:solidFill>
                <a:srgbClr val="FFC000"/>
              </a:solidFill>
              <a:round/>
              <a:headEnd/>
              <a:tailEnd type="triangle" w="med" len="med"/>
            </a:ln>
            <a:extLst>
              <a:ext uri="{909E8E84-426E-40DD-AFC4-6F175D3DCCD1}">
                <a14:hiddenFill xmlns:a14="http://schemas.microsoft.com/office/drawing/2010/main">
                  <a:noFill/>
                </a14:hiddenFill>
              </a:ext>
            </a:extLst>
          </p:spPr>
        </p:cxnSp>
        <p:cxnSp>
          <p:nvCxnSpPr>
            <p:cNvPr id="95" name="Straight Arrow Connector 94"/>
            <p:cNvCxnSpPr>
              <a:cxnSpLocks noChangeShapeType="1"/>
            </p:cNvCxnSpPr>
            <p:nvPr/>
          </p:nvCxnSpPr>
          <p:spPr bwMode="auto">
            <a:xfrm flipV="1">
              <a:off x="-2515393" y="3113088"/>
              <a:ext cx="5405437" cy="358775"/>
            </a:xfrm>
            <a:prstGeom prst="straightConnector1">
              <a:avLst/>
            </a:prstGeom>
            <a:noFill/>
            <a:ln w="254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96" name="Straight Arrow Connector 95"/>
            <p:cNvCxnSpPr>
              <a:cxnSpLocks noChangeShapeType="1"/>
            </p:cNvCxnSpPr>
            <p:nvPr/>
          </p:nvCxnSpPr>
          <p:spPr bwMode="auto">
            <a:xfrm>
              <a:off x="-2515393" y="3471863"/>
              <a:ext cx="5413375" cy="390525"/>
            </a:xfrm>
            <a:prstGeom prst="straightConnector1">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cxnSp>
        <p:cxnSp>
          <p:nvCxnSpPr>
            <p:cNvPr id="97" name="Straight Arrow Connector 96"/>
            <p:cNvCxnSpPr>
              <a:cxnSpLocks noChangeShapeType="1"/>
            </p:cNvCxnSpPr>
            <p:nvPr/>
          </p:nvCxnSpPr>
          <p:spPr bwMode="auto">
            <a:xfrm>
              <a:off x="-2515394" y="3471863"/>
              <a:ext cx="5413376" cy="2846388"/>
            </a:xfrm>
            <a:prstGeom prst="straightConnector1">
              <a:avLst/>
            </a:prstGeom>
            <a:noFill/>
            <a:ln w="25400">
              <a:solidFill>
                <a:srgbClr val="7030A0"/>
              </a:solidFill>
              <a:round/>
              <a:headEnd/>
              <a:tailEnd type="triangle" w="med" len="med"/>
            </a:ln>
            <a:extLst>
              <a:ext uri="{909E8E84-426E-40DD-AFC4-6F175D3DCCD1}">
                <a14:hiddenFill xmlns:a14="http://schemas.microsoft.com/office/drawing/2010/main">
                  <a:noFill/>
                </a14:hiddenFill>
              </a:ext>
            </a:extLst>
          </p:spPr>
        </p:cxnSp>
        <p:cxnSp>
          <p:nvCxnSpPr>
            <p:cNvPr id="98" name="Straight Arrow Connector 97"/>
            <p:cNvCxnSpPr>
              <a:cxnSpLocks noChangeShapeType="1"/>
            </p:cNvCxnSpPr>
            <p:nvPr/>
          </p:nvCxnSpPr>
          <p:spPr bwMode="auto">
            <a:xfrm>
              <a:off x="-2515393" y="3471863"/>
              <a:ext cx="5416550" cy="2032000"/>
            </a:xfrm>
            <a:prstGeom prst="straightConnector1">
              <a:avLst/>
            </a:prstGeom>
            <a:noFill/>
            <a:ln w="25400">
              <a:solidFill>
                <a:srgbClr val="66FFFF"/>
              </a:solidFill>
              <a:round/>
              <a:headEnd/>
              <a:tailEnd type="triangle" w="med" len="med"/>
            </a:ln>
            <a:extLst>
              <a:ext uri="{909E8E84-426E-40DD-AFC4-6F175D3DCCD1}">
                <a14:hiddenFill xmlns:a14="http://schemas.microsoft.com/office/drawing/2010/main">
                  <a:noFill/>
                </a14:hiddenFill>
              </a:ext>
            </a:extLst>
          </p:spPr>
        </p:cxnSp>
        <p:cxnSp>
          <p:nvCxnSpPr>
            <p:cNvPr id="99" name="Straight Arrow Connector 98"/>
            <p:cNvCxnSpPr>
              <a:cxnSpLocks noChangeShapeType="1"/>
            </p:cNvCxnSpPr>
            <p:nvPr/>
          </p:nvCxnSpPr>
          <p:spPr bwMode="auto">
            <a:xfrm>
              <a:off x="-2515393" y="3471863"/>
              <a:ext cx="5413375" cy="2447925"/>
            </a:xfrm>
            <a:prstGeom prst="straightConnector1">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0" name="Straight Arrow Connector 99"/>
            <p:cNvCxnSpPr>
              <a:cxnSpLocks noChangeShapeType="1"/>
            </p:cNvCxnSpPr>
            <p:nvPr/>
          </p:nvCxnSpPr>
          <p:spPr bwMode="auto">
            <a:xfrm flipV="1">
              <a:off x="-2515393" y="625476"/>
              <a:ext cx="5405437" cy="2846387"/>
            </a:xfrm>
            <a:prstGeom prst="straightConnector1">
              <a:avLst/>
            </a:prstGeom>
            <a:noFill/>
            <a:ln w="25400">
              <a:solidFill>
                <a:srgbClr val="FF3300"/>
              </a:solidFill>
              <a:round/>
              <a:headEnd/>
              <a:tailEnd type="triangle" w="med" len="med"/>
            </a:ln>
            <a:extLst>
              <a:ext uri="{909E8E84-426E-40DD-AFC4-6F175D3DCCD1}">
                <a14:hiddenFill xmlns:a14="http://schemas.microsoft.com/office/drawing/2010/main">
                  <a:noFill/>
                </a14:hiddenFill>
              </a:ext>
            </a:extLst>
          </p:spPr>
        </p:cxnSp>
        <p:cxnSp>
          <p:nvCxnSpPr>
            <p:cNvPr id="101" name="Straight Arrow Connector 100"/>
            <p:cNvCxnSpPr>
              <a:cxnSpLocks noChangeShapeType="1"/>
              <a:endCxn id="124" idx="1"/>
            </p:cNvCxnSpPr>
            <p:nvPr/>
          </p:nvCxnSpPr>
          <p:spPr bwMode="auto">
            <a:xfrm flipV="1">
              <a:off x="-2515393" y="1889126"/>
              <a:ext cx="5413375" cy="1582737"/>
            </a:xfrm>
            <a:prstGeom prst="straightConnector1">
              <a:avLst/>
            </a:prstGeom>
            <a:noFill/>
            <a:ln w="25400">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102" name="Straight Arrow Connector 101"/>
            <p:cNvCxnSpPr>
              <a:cxnSpLocks noChangeShapeType="1"/>
            </p:cNvCxnSpPr>
            <p:nvPr/>
          </p:nvCxnSpPr>
          <p:spPr bwMode="auto">
            <a:xfrm flipV="1">
              <a:off x="-2515393" y="1052513"/>
              <a:ext cx="5400675" cy="2419350"/>
            </a:xfrm>
            <a:prstGeom prst="straightConnector1">
              <a:avLst/>
            </a:prstGeom>
            <a:noFill/>
            <a:ln w="25400">
              <a:solidFill>
                <a:srgbClr val="FF9933"/>
              </a:solidFill>
              <a:round/>
              <a:headEnd/>
              <a:tailEnd type="triangle" w="med" len="med"/>
            </a:ln>
            <a:extLst>
              <a:ext uri="{909E8E84-426E-40DD-AFC4-6F175D3DCCD1}">
                <a14:hiddenFill xmlns:a14="http://schemas.microsoft.com/office/drawing/2010/main">
                  <a:noFill/>
                </a14:hiddenFill>
              </a:ext>
            </a:extLst>
          </p:spPr>
        </p:cxnSp>
        <p:cxnSp>
          <p:nvCxnSpPr>
            <p:cNvPr id="103" name="Straight Arrow Connector 102"/>
            <p:cNvCxnSpPr>
              <a:cxnSpLocks noChangeShapeType="1"/>
            </p:cNvCxnSpPr>
            <p:nvPr/>
          </p:nvCxnSpPr>
          <p:spPr bwMode="auto">
            <a:xfrm flipV="1">
              <a:off x="-2515393" y="1446213"/>
              <a:ext cx="5380037" cy="2025650"/>
            </a:xfrm>
            <a:prstGeom prst="straightConnector1">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cxnSp>
        <p:cxnSp>
          <p:nvCxnSpPr>
            <p:cNvPr id="104" name="Straight Arrow Connector 103"/>
            <p:cNvCxnSpPr>
              <a:cxnSpLocks noChangeShapeType="1"/>
            </p:cNvCxnSpPr>
            <p:nvPr/>
          </p:nvCxnSpPr>
          <p:spPr bwMode="auto">
            <a:xfrm flipV="1">
              <a:off x="-2515393" y="2320926"/>
              <a:ext cx="5400675" cy="1150937"/>
            </a:xfrm>
            <a:prstGeom prst="straightConnector1">
              <a:avLst/>
            </a:prstGeom>
            <a:noFill/>
            <a:ln w="25400">
              <a:solidFill>
                <a:srgbClr val="66FFFF"/>
              </a:solidFill>
              <a:round/>
              <a:headEnd/>
              <a:tailEnd type="triangle" w="med" len="med"/>
            </a:ln>
            <a:extLst>
              <a:ext uri="{909E8E84-426E-40DD-AFC4-6F175D3DCCD1}">
                <a14:hiddenFill xmlns:a14="http://schemas.microsoft.com/office/drawing/2010/main">
                  <a:noFill/>
                </a14:hiddenFill>
              </a:ext>
            </a:extLst>
          </p:spPr>
        </p:cxnSp>
        <p:cxnSp>
          <p:nvCxnSpPr>
            <p:cNvPr id="105" name="Straight Arrow Connector 104"/>
            <p:cNvCxnSpPr>
              <a:cxnSpLocks noChangeShapeType="1"/>
            </p:cNvCxnSpPr>
            <p:nvPr/>
          </p:nvCxnSpPr>
          <p:spPr bwMode="auto">
            <a:xfrm flipV="1">
              <a:off x="-2515393" y="2716213"/>
              <a:ext cx="5400675" cy="755650"/>
            </a:xfrm>
            <a:prstGeom prst="straightConnector1">
              <a:avLst/>
            </a:prstGeom>
            <a:noFill/>
            <a:ln w="25400">
              <a:solidFill>
                <a:srgbClr val="0000FF"/>
              </a:solidFill>
              <a:round/>
              <a:headEnd/>
              <a:tailEnd type="triangle" w="med" len="med"/>
            </a:ln>
            <a:extLst>
              <a:ext uri="{909E8E84-426E-40DD-AFC4-6F175D3DCCD1}">
                <a14:hiddenFill xmlns:a14="http://schemas.microsoft.com/office/drawing/2010/main">
                  <a:noFill/>
                </a14:hiddenFill>
              </a:ext>
            </a:extLst>
          </p:spPr>
        </p:cxnSp>
        <p:cxnSp>
          <p:nvCxnSpPr>
            <p:cNvPr id="106" name="Straight Arrow Connector 105"/>
            <p:cNvCxnSpPr>
              <a:cxnSpLocks noChangeShapeType="1"/>
              <a:endCxn id="125" idx="1"/>
            </p:cNvCxnSpPr>
            <p:nvPr/>
          </p:nvCxnSpPr>
          <p:spPr bwMode="auto">
            <a:xfrm>
              <a:off x="-2515393" y="3471863"/>
              <a:ext cx="5413375" cy="1612900"/>
            </a:xfrm>
            <a:prstGeom prst="straightConnector1">
              <a:avLst/>
            </a:prstGeom>
            <a:noFill/>
            <a:ln w="25400">
              <a:solidFill>
                <a:srgbClr val="00B050"/>
              </a:solidFill>
              <a:round/>
              <a:headEnd/>
              <a:tailEnd type="triangle" w="med" len="med"/>
            </a:ln>
            <a:extLst>
              <a:ext uri="{909E8E84-426E-40DD-AFC4-6F175D3DCCD1}">
                <a14:hiddenFill xmlns:a14="http://schemas.microsoft.com/office/drawing/2010/main">
                  <a:noFill/>
                </a14:hiddenFill>
              </a:ext>
            </a:extLst>
          </p:spPr>
        </p:cxnSp>
        <p:cxnSp>
          <p:nvCxnSpPr>
            <p:cNvPr id="107" name="Straight Arrow Connector 106"/>
            <p:cNvCxnSpPr>
              <a:cxnSpLocks noChangeShapeType="1"/>
            </p:cNvCxnSpPr>
            <p:nvPr/>
          </p:nvCxnSpPr>
          <p:spPr bwMode="auto">
            <a:xfrm>
              <a:off x="-2523331" y="3451226"/>
              <a:ext cx="5424488" cy="1184275"/>
            </a:xfrm>
            <a:prstGeom prst="straightConnector1">
              <a:avLst/>
            </a:prstGeom>
            <a:noFill/>
            <a:ln w="25400">
              <a:solidFill>
                <a:srgbClr val="FFFF00"/>
              </a:solidFill>
              <a:round/>
              <a:headEnd/>
              <a:tailEnd type="triangle" w="med" len="med"/>
            </a:ln>
            <a:extLst>
              <a:ext uri="{909E8E84-426E-40DD-AFC4-6F175D3DCCD1}">
                <a14:hiddenFill xmlns:a14="http://schemas.microsoft.com/office/drawing/2010/main">
                  <a:noFill/>
                </a14:hiddenFill>
              </a:ext>
            </a:extLst>
          </p:spPr>
        </p:cxnSp>
        <p:sp>
          <p:nvSpPr>
            <p:cNvPr id="108" name="Oval 107"/>
            <p:cNvSpPr>
              <a:spLocks noChangeArrowheads="1"/>
            </p:cNvSpPr>
            <p:nvPr/>
          </p:nvSpPr>
          <p:spPr bwMode="auto">
            <a:xfrm>
              <a:off x="-2277268" y="1084263"/>
              <a:ext cx="4795837" cy="4795838"/>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solidFill>
                  <a:srgbClr val="000000"/>
                </a:solidFill>
              </a:endParaRPr>
            </a:p>
          </p:txBody>
        </p:sp>
        <p:sp>
          <p:nvSpPr>
            <p:cNvPr id="109" name="Hexagon 108"/>
            <p:cNvSpPr>
              <a:spLocks noChangeArrowheads="1"/>
            </p:cNvSpPr>
            <p:nvPr/>
          </p:nvSpPr>
          <p:spPr bwMode="auto">
            <a:xfrm>
              <a:off x="-1289843" y="2212976"/>
              <a:ext cx="2798762" cy="2482850"/>
            </a:xfrm>
            <a:prstGeom prst="hexagon">
              <a:avLst>
                <a:gd name="adj" fmla="val 25013"/>
                <a:gd name="vf" fmla="val 11547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spcBef>
                  <a:spcPct val="0"/>
                </a:spcBef>
                <a:buFontTx/>
                <a:buNone/>
              </a:pPr>
              <a:endParaRPr lang="en-US" altLang="en-US" sz="700" b="1"/>
            </a:p>
          </p:txBody>
        </p:sp>
        <p:sp>
          <p:nvSpPr>
            <p:cNvPr id="110" name="Oval 109"/>
            <p:cNvSpPr>
              <a:spLocks noChangeArrowheads="1"/>
            </p:cNvSpPr>
            <p:nvPr/>
          </p:nvSpPr>
          <p:spPr bwMode="auto">
            <a:xfrm>
              <a:off x="508794" y="1868488"/>
              <a:ext cx="854075" cy="854075"/>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11" name="Freeform 110"/>
            <p:cNvSpPr/>
            <p:nvPr/>
          </p:nvSpPr>
          <p:spPr bwMode="auto">
            <a:xfrm>
              <a:off x="2326482" y="755651"/>
              <a:ext cx="6686550" cy="2503487"/>
            </a:xfrm>
            <a:custGeom>
              <a:avLst/>
              <a:gdLst>
                <a:gd name="connsiteX0" fmla="*/ 0 w 12344400"/>
                <a:gd name="connsiteY0" fmla="*/ 4572000 h 4620127"/>
                <a:gd name="connsiteX1" fmla="*/ 1973179 w 12344400"/>
                <a:gd name="connsiteY1" fmla="*/ 4596063 h 4620127"/>
                <a:gd name="connsiteX2" fmla="*/ 3416969 w 12344400"/>
                <a:gd name="connsiteY2" fmla="*/ 4572000 h 4620127"/>
                <a:gd name="connsiteX3" fmla="*/ 4427621 w 12344400"/>
                <a:gd name="connsiteY3" fmla="*/ 4090737 h 4620127"/>
                <a:gd name="connsiteX4" fmla="*/ 5077327 w 12344400"/>
                <a:gd name="connsiteY4" fmla="*/ 3609474 h 4620127"/>
                <a:gd name="connsiteX5" fmla="*/ 5245769 w 12344400"/>
                <a:gd name="connsiteY5" fmla="*/ 0 h 4620127"/>
                <a:gd name="connsiteX6" fmla="*/ 5317958 w 12344400"/>
                <a:gd name="connsiteY6" fmla="*/ 3537285 h 4620127"/>
                <a:gd name="connsiteX7" fmla="*/ 5799221 w 12344400"/>
                <a:gd name="connsiteY7" fmla="*/ 3320716 h 4620127"/>
                <a:gd name="connsiteX8" fmla="*/ 5895474 w 12344400"/>
                <a:gd name="connsiteY8" fmla="*/ 1491916 h 4620127"/>
                <a:gd name="connsiteX9" fmla="*/ 6232358 w 12344400"/>
                <a:gd name="connsiteY9" fmla="*/ 3489158 h 4620127"/>
                <a:gd name="connsiteX10" fmla="*/ 6545179 w 12344400"/>
                <a:gd name="connsiteY10" fmla="*/ 3416969 h 4620127"/>
                <a:gd name="connsiteX11" fmla="*/ 7387390 w 12344400"/>
                <a:gd name="connsiteY11" fmla="*/ 3176337 h 4620127"/>
                <a:gd name="connsiteX12" fmla="*/ 8253664 w 12344400"/>
                <a:gd name="connsiteY12" fmla="*/ 3152274 h 4620127"/>
                <a:gd name="connsiteX13" fmla="*/ 9601200 w 12344400"/>
                <a:gd name="connsiteY13" fmla="*/ 3585411 h 4620127"/>
                <a:gd name="connsiteX14" fmla="*/ 10852485 w 12344400"/>
                <a:gd name="connsiteY14" fmla="*/ 4259179 h 4620127"/>
                <a:gd name="connsiteX15" fmla="*/ 11285621 w 12344400"/>
                <a:gd name="connsiteY15" fmla="*/ 4596063 h 4620127"/>
                <a:gd name="connsiteX16" fmla="*/ 12344400 w 12344400"/>
                <a:gd name="connsiteY16" fmla="*/ 4620127 h 4620127"/>
                <a:gd name="connsiteX0" fmla="*/ 0 w 12344400"/>
                <a:gd name="connsiteY0" fmla="*/ 4572000 h 4620127"/>
                <a:gd name="connsiteX1" fmla="*/ 1973179 w 12344400"/>
                <a:gd name="connsiteY1" fmla="*/ 4596063 h 4620127"/>
                <a:gd name="connsiteX2" fmla="*/ 3416969 w 12344400"/>
                <a:gd name="connsiteY2" fmla="*/ 4572000 h 4620127"/>
                <a:gd name="connsiteX3" fmla="*/ 4283242 w 12344400"/>
                <a:gd name="connsiteY3" fmla="*/ 4162926 h 4620127"/>
                <a:gd name="connsiteX4" fmla="*/ 5077327 w 12344400"/>
                <a:gd name="connsiteY4" fmla="*/ 3609474 h 4620127"/>
                <a:gd name="connsiteX5" fmla="*/ 5245769 w 12344400"/>
                <a:gd name="connsiteY5" fmla="*/ 0 h 4620127"/>
                <a:gd name="connsiteX6" fmla="*/ 5317958 w 12344400"/>
                <a:gd name="connsiteY6" fmla="*/ 3537285 h 4620127"/>
                <a:gd name="connsiteX7" fmla="*/ 5799221 w 12344400"/>
                <a:gd name="connsiteY7" fmla="*/ 3320716 h 4620127"/>
                <a:gd name="connsiteX8" fmla="*/ 5895474 w 12344400"/>
                <a:gd name="connsiteY8" fmla="*/ 1491916 h 4620127"/>
                <a:gd name="connsiteX9" fmla="*/ 6232358 w 12344400"/>
                <a:gd name="connsiteY9" fmla="*/ 3489158 h 4620127"/>
                <a:gd name="connsiteX10" fmla="*/ 6545179 w 12344400"/>
                <a:gd name="connsiteY10" fmla="*/ 3416969 h 4620127"/>
                <a:gd name="connsiteX11" fmla="*/ 7387390 w 12344400"/>
                <a:gd name="connsiteY11" fmla="*/ 3176337 h 4620127"/>
                <a:gd name="connsiteX12" fmla="*/ 8253664 w 12344400"/>
                <a:gd name="connsiteY12" fmla="*/ 3152274 h 4620127"/>
                <a:gd name="connsiteX13" fmla="*/ 9601200 w 12344400"/>
                <a:gd name="connsiteY13" fmla="*/ 3585411 h 4620127"/>
                <a:gd name="connsiteX14" fmla="*/ 10852485 w 12344400"/>
                <a:gd name="connsiteY14" fmla="*/ 4259179 h 4620127"/>
                <a:gd name="connsiteX15" fmla="*/ 11285621 w 12344400"/>
                <a:gd name="connsiteY15" fmla="*/ 4596063 h 4620127"/>
                <a:gd name="connsiteX16" fmla="*/ 12344400 w 12344400"/>
                <a:gd name="connsiteY16" fmla="*/ 4620127 h 4620127"/>
                <a:gd name="connsiteX0" fmla="*/ 0 w 12344400"/>
                <a:gd name="connsiteY0" fmla="*/ 4572000 h 4620127"/>
                <a:gd name="connsiteX1" fmla="*/ 1973179 w 12344400"/>
                <a:gd name="connsiteY1" fmla="*/ 4596063 h 4620127"/>
                <a:gd name="connsiteX2" fmla="*/ 3416969 w 12344400"/>
                <a:gd name="connsiteY2" fmla="*/ 4572000 h 4620127"/>
                <a:gd name="connsiteX3" fmla="*/ 4283242 w 12344400"/>
                <a:gd name="connsiteY3" fmla="*/ 4162926 h 4620127"/>
                <a:gd name="connsiteX4" fmla="*/ 5077327 w 12344400"/>
                <a:gd name="connsiteY4" fmla="*/ 3609474 h 4620127"/>
                <a:gd name="connsiteX5" fmla="*/ 5245769 w 12344400"/>
                <a:gd name="connsiteY5" fmla="*/ 0 h 4620127"/>
                <a:gd name="connsiteX6" fmla="*/ 5317958 w 12344400"/>
                <a:gd name="connsiteY6" fmla="*/ 3537285 h 4620127"/>
                <a:gd name="connsiteX7" fmla="*/ 5799221 w 12344400"/>
                <a:gd name="connsiteY7" fmla="*/ 3320716 h 4620127"/>
                <a:gd name="connsiteX8" fmla="*/ 5895474 w 12344400"/>
                <a:gd name="connsiteY8" fmla="*/ 1491916 h 4620127"/>
                <a:gd name="connsiteX9" fmla="*/ 6087979 w 12344400"/>
                <a:gd name="connsiteY9" fmla="*/ 3537284 h 4620127"/>
                <a:gd name="connsiteX10" fmla="*/ 6545179 w 12344400"/>
                <a:gd name="connsiteY10" fmla="*/ 3416969 h 4620127"/>
                <a:gd name="connsiteX11" fmla="*/ 7387390 w 12344400"/>
                <a:gd name="connsiteY11" fmla="*/ 3176337 h 4620127"/>
                <a:gd name="connsiteX12" fmla="*/ 8253664 w 12344400"/>
                <a:gd name="connsiteY12" fmla="*/ 3152274 h 4620127"/>
                <a:gd name="connsiteX13" fmla="*/ 9601200 w 12344400"/>
                <a:gd name="connsiteY13" fmla="*/ 3585411 h 4620127"/>
                <a:gd name="connsiteX14" fmla="*/ 10852485 w 12344400"/>
                <a:gd name="connsiteY14" fmla="*/ 4259179 h 4620127"/>
                <a:gd name="connsiteX15" fmla="*/ 11285621 w 12344400"/>
                <a:gd name="connsiteY15" fmla="*/ 4596063 h 4620127"/>
                <a:gd name="connsiteX16" fmla="*/ 12344400 w 12344400"/>
                <a:gd name="connsiteY16" fmla="*/ 4620127 h 462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344400" h="4620127">
                  <a:moveTo>
                    <a:pt x="0" y="4572000"/>
                  </a:moveTo>
                  <a:lnTo>
                    <a:pt x="1973179" y="4596063"/>
                  </a:lnTo>
                  <a:lnTo>
                    <a:pt x="3416969" y="4572000"/>
                  </a:lnTo>
                  <a:lnTo>
                    <a:pt x="4283242" y="4162926"/>
                  </a:lnTo>
                  <a:lnTo>
                    <a:pt x="5077327" y="3609474"/>
                  </a:lnTo>
                  <a:lnTo>
                    <a:pt x="5245769" y="0"/>
                  </a:lnTo>
                  <a:lnTo>
                    <a:pt x="5317958" y="3537285"/>
                  </a:lnTo>
                  <a:lnTo>
                    <a:pt x="5799221" y="3320716"/>
                  </a:lnTo>
                  <a:lnTo>
                    <a:pt x="5895474" y="1491916"/>
                  </a:lnTo>
                  <a:lnTo>
                    <a:pt x="6087979" y="3537284"/>
                  </a:lnTo>
                  <a:lnTo>
                    <a:pt x="6545179" y="3416969"/>
                  </a:lnTo>
                  <a:lnTo>
                    <a:pt x="7387390" y="3176337"/>
                  </a:lnTo>
                  <a:lnTo>
                    <a:pt x="8253664" y="3152274"/>
                  </a:lnTo>
                  <a:lnTo>
                    <a:pt x="9601200" y="3585411"/>
                  </a:lnTo>
                  <a:lnTo>
                    <a:pt x="10852485" y="4259179"/>
                  </a:lnTo>
                  <a:lnTo>
                    <a:pt x="11285621" y="4596063"/>
                  </a:lnTo>
                  <a:lnTo>
                    <a:pt x="12344400" y="4620127"/>
                  </a:lnTo>
                </a:path>
              </a:pathLst>
            </a:custGeom>
            <a:solidFill>
              <a:schemeClr val="bg1">
                <a:lumMod val="65000"/>
              </a:schemeClr>
            </a:solidFill>
            <a:ln w="9525" cap="flat" cmpd="sng" algn="ctr">
              <a:no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12" name="Rectangle 111"/>
            <p:cNvSpPr>
              <a:spLocks noChangeArrowheads="1"/>
            </p:cNvSpPr>
            <p:nvPr/>
          </p:nvSpPr>
          <p:spPr bwMode="auto">
            <a:xfrm>
              <a:off x="4174332" y="601663"/>
              <a:ext cx="4295775" cy="2655888"/>
            </a:xfrm>
            <a:prstGeom prst="rect">
              <a:avLst/>
            </a:prstGeom>
            <a:solidFill>
              <a:schemeClr val="bg1">
                <a:lumMod val="85000"/>
                <a:alpha val="50000"/>
              </a:schemeClr>
            </a:solidFill>
            <a:ln w="6350" algn="ctr">
              <a:solidFill>
                <a:schemeClr val="bg1">
                  <a:lumMod val="65000"/>
                </a:schemeClr>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defRPr/>
              </a:pPr>
              <a:endParaRPr lang="en-US" sz="1100" b="1"/>
            </a:p>
          </p:txBody>
        </p:sp>
        <p:pic>
          <p:nvPicPr>
            <p:cNvPr id="113" name="Picture 11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6557" y="3927476"/>
              <a:ext cx="4283075"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4" name="Group 113"/>
            <p:cNvGrpSpPr>
              <a:grpSpLocks/>
            </p:cNvGrpSpPr>
            <p:nvPr/>
          </p:nvGrpSpPr>
          <p:grpSpPr bwMode="auto">
            <a:xfrm>
              <a:off x="9771857" y="820738"/>
              <a:ext cx="2449512" cy="2447925"/>
              <a:chOff x="6430743" y="896213"/>
              <a:chExt cx="2448564" cy="2448564"/>
            </a:xfrm>
          </p:grpSpPr>
          <p:sp>
            <p:nvSpPr>
              <p:cNvPr id="171" name="Oval 170"/>
              <p:cNvSpPr>
                <a:spLocks noChangeArrowheads="1"/>
              </p:cNvSpPr>
              <p:nvPr/>
            </p:nvSpPr>
            <p:spPr bwMode="auto">
              <a:xfrm>
                <a:off x="6430743" y="896213"/>
                <a:ext cx="2448564" cy="2448564"/>
              </a:xfrm>
              <a:prstGeom prst="ellipse">
                <a:avLst/>
              </a:prstGeom>
              <a:solidFill>
                <a:schemeClr val="bg1">
                  <a:lumMod val="85000"/>
                </a:schemeClr>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solidFill>
                    <a:srgbClr val="000000"/>
                  </a:solidFill>
                </a:endParaRPr>
              </a:p>
            </p:txBody>
          </p:sp>
          <p:sp>
            <p:nvSpPr>
              <p:cNvPr id="172" name="Hexagon 171"/>
              <p:cNvSpPr/>
              <p:nvPr/>
            </p:nvSpPr>
            <p:spPr bwMode="auto">
              <a:xfrm>
                <a:off x="6936959" y="1501209"/>
                <a:ext cx="1436132" cy="1238573"/>
              </a:xfrm>
              <a:prstGeom prst="hexagon">
                <a:avLst/>
              </a:prstGeom>
              <a:solidFill>
                <a:schemeClr val="bg1">
                  <a:lumMod val="50000"/>
                </a:schemeClr>
              </a:solidFill>
              <a:ln w="9525" cap="flat" cmpd="sng" algn="ctr">
                <a:no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defTabSz="1439863" eaLnBrk="1" hangingPunct="1">
                  <a:defRPr/>
                </a:pPr>
                <a:endParaRPr lang="en-US" sz="500" b="1">
                  <a:latin typeface="Arial" charset="0"/>
                  <a:ea typeface="ＭＳ Ｐゴシック" charset="0"/>
                </a:endParaRPr>
              </a:p>
            </p:txBody>
          </p:sp>
          <p:sp>
            <p:nvSpPr>
              <p:cNvPr id="173" name="Oval 172"/>
              <p:cNvSpPr/>
              <p:nvPr/>
            </p:nvSpPr>
            <p:spPr bwMode="auto">
              <a:xfrm>
                <a:off x="7852593" y="1296367"/>
                <a:ext cx="436393" cy="436677"/>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sp>
            <p:nvSpPr>
              <p:cNvPr id="174" name="Oval 173"/>
              <p:cNvSpPr/>
              <p:nvPr/>
            </p:nvSpPr>
            <p:spPr bwMode="auto">
              <a:xfrm>
                <a:off x="6717969" y="1904539"/>
                <a:ext cx="436394" cy="436676"/>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sp>
            <p:nvSpPr>
              <p:cNvPr id="175" name="Oval 174"/>
              <p:cNvSpPr>
                <a:spLocks noChangeArrowheads="1"/>
              </p:cNvSpPr>
              <p:nvPr/>
            </p:nvSpPr>
            <p:spPr bwMode="auto">
              <a:xfrm>
                <a:off x="7035346" y="1296367"/>
                <a:ext cx="436394" cy="436677"/>
              </a:xfrm>
              <a:prstGeom prst="ellipse">
                <a:avLst/>
              </a:prstGeom>
              <a:solidFill>
                <a:schemeClr val="tx1"/>
              </a:solidFill>
              <a:ln w="9525" algn="ctr">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76" name="Oval 175"/>
              <p:cNvSpPr/>
              <p:nvPr/>
            </p:nvSpPr>
            <p:spPr bwMode="auto">
              <a:xfrm>
                <a:off x="7035346" y="2517474"/>
                <a:ext cx="436394" cy="436676"/>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sp>
            <p:nvSpPr>
              <p:cNvPr id="177" name="Oval 176"/>
              <p:cNvSpPr/>
              <p:nvPr/>
            </p:nvSpPr>
            <p:spPr bwMode="auto">
              <a:xfrm>
                <a:off x="7852593" y="2517474"/>
                <a:ext cx="436393" cy="436676"/>
              </a:xfrm>
              <a:prstGeom prst="ellipse">
                <a:avLst/>
              </a:prstGeom>
              <a:solidFill>
                <a:schemeClr val="bg2">
                  <a:lumMod val="20000"/>
                  <a:lumOff val="80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sp>
            <p:nvSpPr>
              <p:cNvPr id="178" name="Oval 177"/>
              <p:cNvSpPr/>
              <p:nvPr/>
            </p:nvSpPr>
            <p:spPr bwMode="auto">
              <a:xfrm>
                <a:off x="8138232" y="1904539"/>
                <a:ext cx="436393" cy="436676"/>
              </a:xfrm>
              <a:prstGeom prst="ellipse">
                <a:avLst/>
              </a:prstGeom>
              <a:solidFill>
                <a:schemeClr val="bg2">
                  <a:lumMod val="75000"/>
                </a:schemeClr>
              </a:solidFill>
              <a:ln w="9525" cap="flat" cmpd="sng" algn="ctr">
                <a:solidFill>
                  <a:schemeClr val="tx1"/>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defRPr/>
                </a:pPr>
                <a:endParaRPr lang="en-US" sz="500" b="1">
                  <a:latin typeface="Arial" charset="0"/>
                  <a:ea typeface="ＭＳ Ｐゴシック" charset="0"/>
                </a:endParaRPr>
              </a:p>
            </p:txBody>
          </p:sp>
        </p:grpSp>
        <p:sp>
          <p:nvSpPr>
            <p:cNvPr id="115" name="Oval 114"/>
            <p:cNvSpPr>
              <a:spLocks noChangeArrowheads="1"/>
            </p:cNvSpPr>
            <p:nvPr/>
          </p:nvSpPr>
          <p:spPr bwMode="auto">
            <a:xfrm>
              <a:off x="9771857" y="4059238"/>
              <a:ext cx="2449512" cy="2447925"/>
            </a:xfrm>
            <a:prstGeom prst="ellipse">
              <a:avLst/>
            </a:prstGeom>
            <a:solidFill>
              <a:srgbClr val="E86627">
                <a:alpha val="14117"/>
              </a:srgbClr>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solidFill>
                  <a:srgbClr val="000000"/>
                </a:solidFill>
              </a:endParaRPr>
            </a:p>
          </p:txBody>
        </p:sp>
        <p:sp>
          <p:nvSpPr>
            <p:cNvPr id="116" name="Hexagon 115"/>
            <p:cNvSpPr>
              <a:spLocks noChangeArrowheads="1"/>
            </p:cNvSpPr>
            <p:nvPr/>
          </p:nvSpPr>
          <p:spPr bwMode="auto">
            <a:xfrm>
              <a:off x="10278269" y="4664076"/>
              <a:ext cx="1436688" cy="1238250"/>
            </a:xfrm>
            <a:prstGeom prst="hexagon">
              <a:avLst>
                <a:gd name="adj" fmla="val 24988"/>
                <a:gd name="vf" fmla="val 115470"/>
              </a:avLst>
            </a:prstGeom>
            <a:solidFill>
              <a:srgbClr val="E86627">
                <a:alpha val="3215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spcBef>
                  <a:spcPct val="0"/>
                </a:spcBef>
                <a:buFontTx/>
                <a:buNone/>
              </a:pPr>
              <a:endParaRPr lang="en-US" altLang="en-US" sz="500" b="1"/>
            </a:p>
          </p:txBody>
        </p:sp>
        <p:sp>
          <p:nvSpPr>
            <p:cNvPr id="117" name="Oval 116"/>
            <p:cNvSpPr>
              <a:spLocks noChangeArrowheads="1"/>
            </p:cNvSpPr>
            <p:nvPr/>
          </p:nvSpPr>
          <p:spPr bwMode="auto">
            <a:xfrm>
              <a:off x="11194257" y="4459288"/>
              <a:ext cx="436562" cy="436563"/>
            </a:xfrm>
            <a:prstGeom prst="ellipse">
              <a:avLst/>
            </a:prstGeom>
            <a:solidFill>
              <a:srgbClr val="E86627"/>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18" name="Oval 117"/>
            <p:cNvSpPr>
              <a:spLocks noChangeArrowheads="1"/>
            </p:cNvSpPr>
            <p:nvPr/>
          </p:nvSpPr>
          <p:spPr bwMode="auto">
            <a:xfrm>
              <a:off x="10103644" y="5067301"/>
              <a:ext cx="436563" cy="436562"/>
            </a:xfrm>
            <a:prstGeom prst="ellipse">
              <a:avLst/>
            </a:prstGeom>
            <a:solidFill>
              <a:srgbClr val="FFFF00"/>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19" name="Oval 118"/>
            <p:cNvSpPr>
              <a:spLocks noChangeArrowheads="1"/>
            </p:cNvSpPr>
            <p:nvPr/>
          </p:nvSpPr>
          <p:spPr bwMode="auto">
            <a:xfrm>
              <a:off x="10376694" y="4459288"/>
              <a:ext cx="436563" cy="436563"/>
            </a:xfrm>
            <a:prstGeom prst="ellipse">
              <a:avLst/>
            </a:prstGeom>
            <a:solidFill>
              <a:schemeClr val="tx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20" name="Oval 119"/>
            <p:cNvSpPr>
              <a:spLocks noChangeArrowheads="1"/>
            </p:cNvSpPr>
            <p:nvPr/>
          </p:nvSpPr>
          <p:spPr bwMode="auto">
            <a:xfrm>
              <a:off x="10376694" y="5680076"/>
              <a:ext cx="436563" cy="436562"/>
            </a:xfrm>
            <a:prstGeom prst="ellipse">
              <a:avLst/>
            </a:prstGeom>
            <a:solidFill>
              <a:srgbClr val="0000FF"/>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21" name="Oval 120"/>
            <p:cNvSpPr>
              <a:spLocks noChangeArrowheads="1"/>
            </p:cNvSpPr>
            <p:nvPr/>
          </p:nvSpPr>
          <p:spPr bwMode="auto">
            <a:xfrm>
              <a:off x="11194257" y="5680076"/>
              <a:ext cx="436562" cy="436562"/>
            </a:xfrm>
            <a:prstGeom prst="ellipse">
              <a:avLst/>
            </a:prstGeom>
            <a:solidFill>
              <a:srgbClr val="33CC33"/>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22" name="Oval 121"/>
            <p:cNvSpPr>
              <a:spLocks noChangeArrowheads="1"/>
            </p:cNvSpPr>
            <p:nvPr/>
          </p:nvSpPr>
          <p:spPr bwMode="auto">
            <a:xfrm>
              <a:off x="11435557" y="5067301"/>
              <a:ext cx="436562" cy="436562"/>
            </a:xfrm>
            <a:prstGeom prst="ellipse">
              <a:avLst/>
            </a:prstGeom>
            <a:solidFill>
              <a:srgbClr val="CC00CC"/>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500" b="1"/>
            </a:p>
          </p:txBody>
        </p:sp>
        <p:sp>
          <p:nvSpPr>
            <p:cNvPr id="123" name="Freeform 122"/>
            <p:cNvSpPr>
              <a:spLocks/>
            </p:cNvSpPr>
            <p:nvPr/>
          </p:nvSpPr>
          <p:spPr bwMode="auto">
            <a:xfrm>
              <a:off x="3394869" y="3581401"/>
              <a:ext cx="5765800" cy="2871787"/>
            </a:xfrm>
            <a:custGeom>
              <a:avLst/>
              <a:gdLst>
                <a:gd name="T0" fmla="*/ 12406 w 10643057"/>
                <a:gd name="T1" fmla="*/ 5646 h 5300612"/>
                <a:gd name="T2" fmla="*/ 12553 w 10643057"/>
                <a:gd name="T3" fmla="*/ 0 h 5300612"/>
                <a:gd name="T4" fmla="*/ 1004 w 10643057"/>
                <a:gd name="T5" fmla="*/ 61 h 5300612"/>
                <a:gd name="T6" fmla="*/ -1 w 10643057"/>
                <a:gd name="T7" fmla="*/ 6226 h 5300612"/>
                <a:gd name="T8" fmla="*/ 1703 w 10643057"/>
                <a:gd name="T9" fmla="*/ 6198 h 5300612"/>
                <a:gd name="T10" fmla="*/ 2724 w 10643057"/>
                <a:gd name="T11" fmla="*/ 5715 h 5300612"/>
                <a:gd name="T12" fmla="*/ 3661 w 10643057"/>
                <a:gd name="T13" fmla="*/ 5062 h 5300612"/>
                <a:gd name="T14" fmla="*/ 3859 w 10643057"/>
                <a:gd name="T15" fmla="*/ 803 h 5300612"/>
                <a:gd name="T16" fmla="*/ 3945 w 10643057"/>
                <a:gd name="T17" fmla="*/ 4977 h 5300612"/>
                <a:gd name="T18" fmla="*/ 4512 w 10643057"/>
                <a:gd name="T19" fmla="*/ 4722 h 5300612"/>
                <a:gd name="T20" fmla="*/ 4626 w 10643057"/>
                <a:gd name="T21" fmla="*/ 2563 h 5300612"/>
                <a:gd name="T22" fmla="*/ 4853 w 10643057"/>
                <a:gd name="T23" fmla="*/ 4977 h 5300612"/>
                <a:gd name="T24" fmla="*/ 5392 w 10643057"/>
                <a:gd name="T25" fmla="*/ 4835 h 5300612"/>
                <a:gd name="T26" fmla="*/ 6386 w 10643057"/>
                <a:gd name="T27" fmla="*/ 4551 h 5300612"/>
                <a:gd name="T28" fmla="*/ 7407 w 10643057"/>
                <a:gd name="T29" fmla="*/ 4523 h 5300612"/>
                <a:gd name="T30" fmla="*/ 8997 w 10643057"/>
                <a:gd name="T31" fmla="*/ 5034 h 5300612"/>
                <a:gd name="T32" fmla="*/ 10472 w 10643057"/>
                <a:gd name="T33" fmla="*/ 5829 h 5300612"/>
                <a:gd name="T34" fmla="*/ 10983 w 10643057"/>
                <a:gd name="T35" fmla="*/ 6226 h 5300612"/>
                <a:gd name="T36" fmla="*/ 12232 w 10643057"/>
                <a:gd name="T37" fmla="*/ 6254 h 5300612"/>
                <a:gd name="T38" fmla="*/ 12406 w 10643057"/>
                <a:gd name="T39" fmla="*/ 5646 h 53006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0643057" h="5300612">
                  <a:moveTo>
                    <a:pt x="10518931" y="4784877"/>
                  </a:moveTo>
                  <a:lnTo>
                    <a:pt x="10643057" y="0"/>
                  </a:lnTo>
                  <a:lnTo>
                    <a:pt x="851946" y="51955"/>
                  </a:lnTo>
                  <a:lnTo>
                    <a:pt x="-1" y="5276548"/>
                  </a:lnTo>
                  <a:lnTo>
                    <a:pt x="1443789" y="5252485"/>
                  </a:lnTo>
                  <a:lnTo>
                    <a:pt x="2310062" y="4843411"/>
                  </a:lnTo>
                  <a:lnTo>
                    <a:pt x="3104147" y="4289959"/>
                  </a:lnTo>
                  <a:lnTo>
                    <a:pt x="3272589" y="680485"/>
                  </a:lnTo>
                  <a:lnTo>
                    <a:pt x="3344778" y="4217770"/>
                  </a:lnTo>
                  <a:lnTo>
                    <a:pt x="3826041" y="4001201"/>
                  </a:lnTo>
                  <a:lnTo>
                    <a:pt x="3922294" y="2172401"/>
                  </a:lnTo>
                  <a:lnTo>
                    <a:pt x="4114799" y="4217769"/>
                  </a:lnTo>
                  <a:lnTo>
                    <a:pt x="4571999" y="4097454"/>
                  </a:lnTo>
                  <a:lnTo>
                    <a:pt x="5414210" y="3856822"/>
                  </a:lnTo>
                  <a:lnTo>
                    <a:pt x="6280484" y="3832759"/>
                  </a:lnTo>
                  <a:lnTo>
                    <a:pt x="7628020" y="4265896"/>
                  </a:lnTo>
                  <a:lnTo>
                    <a:pt x="8879305" y="4939664"/>
                  </a:lnTo>
                  <a:lnTo>
                    <a:pt x="9312441" y="5276548"/>
                  </a:lnTo>
                  <a:lnTo>
                    <a:pt x="10371220" y="5300612"/>
                  </a:lnTo>
                  <a:lnTo>
                    <a:pt x="10518931" y="4784877"/>
                  </a:lnTo>
                  <a:close/>
                </a:path>
              </a:pathLst>
            </a:custGeom>
            <a:solidFill>
              <a:schemeClr val="bg1"/>
            </a:soli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endParaRPr lang="en-US" sz="1100" b="1"/>
            </a:p>
          </p:txBody>
        </p:sp>
        <p:sp>
          <p:nvSpPr>
            <p:cNvPr id="124" name="Rectangle 123"/>
            <p:cNvSpPr/>
            <p:nvPr/>
          </p:nvSpPr>
          <p:spPr bwMode="auto">
            <a:xfrm>
              <a:off x="2897982" y="517526"/>
              <a:ext cx="457200" cy="2743200"/>
            </a:xfrm>
            <a:prstGeom prst="rect">
              <a:avLst/>
            </a:prstGeom>
            <a:solidFill>
              <a:schemeClr val="bg1">
                <a:lumMod val="50000"/>
              </a:schemeClr>
            </a:solidFill>
            <a:ln w="9525" cap="flat" cmpd="sng" algn="ctr">
              <a:solidFill>
                <a:schemeClr val="bg1">
                  <a:lumMod val="65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pic>
          <p:nvPicPr>
            <p:cNvPr id="125" name="Picture 12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7982" y="3713163"/>
              <a:ext cx="4572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 name="Oval 125"/>
            <p:cNvSpPr>
              <a:spLocks noChangeArrowheads="1"/>
            </p:cNvSpPr>
            <p:nvPr/>
          </p:nvSpPr>
          <p:spPr bwMode="auto">
            <a:xfrm>
              <a:off x="-1715293" y="3060701"/>
              <a:ext cx="855662" cy="855662"/>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27" name="TextBox 26"/>
            <p:cNvSpPr txBox="1">
              <a:spLocks noChangeArrowheads="1"/>
            </p:cNvSpPr>
            <p:nvPr/>
          </p:nvSpPr>
          <p:spPr bwMode="auto">
            <a:xfrm>
              <a:off x="508796" y="2146302"/>
              <a:ext cx="854074" cy="38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a:t>Water</a:t>
              </a:r>
            </a:p>
          </p:txBody>
        </p:sp>
        <p:sp>
          <p:nvSpPr>
            <p:cNvPr id="128" name="Oval 127"/>
            <p:cNvSpPr>
              <a:spLocks noChangeArrowheads="1"/>
            </p:cNvSpPr>
            <p:nvPr/>
          </p:nvSpPr>
          <p:spPr bwMode="auto">
            <a:xfrm>
              <a:off x="-1094581" y="1868488"/>
              <a:ext cx="855663" cy="854075"/>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29" name="Oval 128"/>
            <p:cNvSpPr>
              <a:spLocks noChangeArrowheads="1"/>
            </p:cNvSpPr>
            <p:nvPr/>
          </p:nvSpPr>
          <p:spPr bwMode="auto">
            <a:xfrm>
              <a:off x="-1094581" y="4259263"/>
              <a:ext cx="855663" cy="855663"/>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30" name="Oval 129"/>
            <p:cNvSpPr>
              <a:spLocks noChangeArrowheads="1"/>
            </p:cNvSpPr>
            <p:nvPr/>
          </p:nvSpPr>
          <p:spPr bwMode="auto">
            <a:xfrm>
              <a:off x="508794" y="4259263"/>
              <a:ext cx="854075" cy="855663"/>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31" name="Oval 130"/>
            <p:cNvSpPr>
              <a:spLocks noChangeArrowheads="1"/>
            </p:cNvSpPr>
            <p:nvPr/>
          </p:nvSpPr>
          <p:spPr bwMode="auto">
            <a:xfrm>
              <a:off x="1067594" y="3060701"/>
              <a:ext cx="854075" cy="855662"/>
            </a:xfrm>
            <a:prstGeom prst="ellipse">
              <a:avLst/>
            </a:prstGeom>
            <a:solidFill>
              <a:schemeClr val="bg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endParaRPr lang="en-US" altLang="en-US" sz="700" b="1"/>
            </a:p>
          </p:txBody>
        </p:sp>
        <p:sp>
          <p:nvSpPr>
            <p:cNvPr id="132" name="TextBox 29"/>
            <p:cNvSpPr txBox="1">
              <a:spLocks noChangeArrowheads="1"/>
            </p:cNvSpPr>
            <p:nvPr/>
          </p:nvSpPr>
          <p:spPr bwMode="auto">
            <a:xfrm>
              <a:off x="-1094580" y="2146302"/>
              <a:ext cx="855664" cy="389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a:t>Air</a:t>
              </a:r>
            </a:p>
          </p:txBody>
        </p:sp>
        <p:sp>
          <p:nvSpPr>
            <p:cNvPr id="133" name="TextBox 27"/>
            <p:cNvSpPr txBox="1">
              <a:spLocks noChangeArrowheads="1"/>
            </p:cNvSpPr>
            <p:nvPr/>
          </p:nvSpPr>
          <p:spPr bwMode="auto">
            <a:xfrm>
              <a:off x="1089820" y="3221039"/>
              <a:ext cx="854074" cy="5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a:t>Fat</a:t>
              </a:r>
            </a:p>
            <a:p>
              <a:pPr algn="ctr" eaLnBrk="1" hangingPunct="1"/>
              <a:r>
                <a:rPr lang="en-US" altLang="en-US" sz="700" b="1"/>
                <a:t>50%</a:t>
              </a:r>
            </a:p>
          </p:txBody>
        </p:sp>
        <p:sp>
          <p:nvSpPr>
            <p:cNvPr id="134" name="TextBox 28"/>
            <p:cNvSpPr txBox="1">
              <a:spLocks noChangeArrowheads="1"/>
            </p:cNvSpPr>
            <p:nvPr/>
          </p:nvSpPr>
          <p:spPr bwMode="auto">
            <a:xfrm>
              <a:off x="243451" y="4400551"/>
              <a:ext cx="1354137" cy="5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dirty="0"/>
                <a:t>Calcium  150mg/ml</a:t>
              </a:r>
            </a:p>
          </p:txBody>
        </p:sp>
        <p:sp>
          <p:nvSpPr>
            <p:cNvPr id="135" name="TextBox 31"/>
            <p:cNvSpPr txBox="1">
              <a:spLocks noChangeArrowheads="1"/>
            </p:cNvSpPr>
            <p:nvPr/>
          </p:nvSpPr>
          <p:spPr bwMode="auto">
            <a:xfrm>
              <a:off x="-1248706" y="4379912"/>
              <a:ext cx="1160368" cy="5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dirty="0"/>
                <a:t>Iodine</a:t>
              </a:r>
            </a:p>
            <a:p>
              <a:pPr algn="ctr" eaLnBrk="1" hangingPunct="1"/>
              <a:r>
                <a:rPr lang="en-US" altLang="en-US" sz="700" b="1" dirty="0"/>
                <a:t>20mg/ml</a:t>
              </a:r>
            </a:p>
          </p:txBody>
        </p:sp>
        <p:sp>
          <p:nvSpPr>
            <p:cNvPr id="136" name="TextBox 30"/>
            <p:cNvSpPr txBox="1">
              <a:spLocks noChangeArrowheads="1"/>
            </p:cNvSpPr>
            <p:nvPr/>
          </p:nvSpPr>
          <p:spPr bwMode="auto">
            <a:xfrm>
              <a:off x="-1927173" y="3190877"/>
              <a:ext cx="1227010" cy="59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700" b="1" dirty="0"/>
                <a:t>Gold</a:t>
              </a:r>
            </a:p>
            <a:p>
              <a:pPr algn="ctr" eaLnBrk="1" hangingPunct="1"/>
              <a:r>
                <a:rPr lang="en-US" altLang="en-US" sz="700" b="1" dirty="0"/>
                <a:t> 10mg/ml</a:t>
              </a:r>
            </a:p>
          </p:txBody>
        </p:sp>
        <p:sp>
          <p:nvSpPr>
            <p:cNvPr id="137" name="TextBox 31"/>
            <p:cNvSpPr txBox="1">
              <a:spLocks noChangeArrowheads="1"/>
            </p:cNvSpPr>
            <p:nvPr/>
          </p:nvSpPr>
          <p:spPr bwMode="auto">
            <a:xfrm>
              <a:off x="-4023518" y="4197352"/>
              <a:ext cx="1811339"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X-ray Tube</a:t>
              </a:r>
            </a:p>
          </p:txBody>
        </p:sp>
        <p:sp>
          <p:nvSpPr>
            <p:cNvPr id="138" name="TextBox 31"/>
            <p:cNvSpPr txBox="1">
              <a:spLocks noChangeArrowheads="1"/>
            </p:cNvSpPr>
            <p:nvPr/>
          </p:nvSpPr>
          <p:spPr bwMode="auto">
            <a:xfrm>
              <a:off x="-4006056" y="973137"/>
              <a:ext cx="3676649"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Rotation</a:t>
              </a:r>
            </a:p>
          </p:txBody>
        </p:sp>
        <p:sp>
          <p:nvSpPr>
            <p:cNvPr id="139" name="TextBox 31"/>
            <p:cNvSpPr txBox="1">
              <a:spLocks noChangeArrowheads="1"/>
            </p:cNvSpPr>
            <p:nvPr/>
          </p:nvSpPr>
          <p:spPr bwMode="auto">
            <a:xfrm rot="16200000">
              <a:off x="2403475" y="1466903"/>
              <a:ext cx="2681289" cy="83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Photon-integrating</a:t>
              </a:r>
            </a:p>
            <a:p>
              <a:pPr algn="ctr" eaLnBrk="1" hangingPunct="1"/>
              <a:r>
                <a:rPr lang="en-US" altLang="en-US" sz="1050" b="1"/>
                <a:t>Detector</a:t>
              </a:r>
            </a:p>
          </p:txBody>
        </p:sp>
        <p:sp>
          <p:nvSpPr>
            <p:cNvPr id="140" name="TextBox 31"/>
            <p:cNvSpPr txBox="1">
              <a:spLocks noChangeArrowheads="1"/>
            </p:cNvSpPr>
            <p:nvPr/>
          </p:nvSpPr>
          <p:spPr bwMode="auto">
            <a:xfrm rot="16200000">
              <a:off x="2404271" y="4661747"/>
              <a:ext cx="2679702" cy="83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Photon-counting</a:t>
              </a:r>
            </a:p>
            <a:p>
              <a:pPr algn="ctr" eaLnBrk="1" hangingPunct="1"/>
              <a:r>
                <a:rPr lang="en-US" altLang="en-US" sz="1050" b="1"/>
                <a:t>Detector</a:t>
              </a:r>
            </a:p>
          </p:txBody>
        </p:sp>
        <p:sp>
          <p:nvSpPr>
            <p:cNvPr id="141" name="TextBox 31"/>
            <p:cNvSpPr txBox="1">
              <a:spLocks noChangeArrowheads="1"/>
            </p:cNvSpPr>
            <p:nvPr/>
          </p:nvSpPr>
          <p:spPr bwMode="auto">
            <a:xfrm>
              <a:off x="5582444" y="603251"/>
              <a:ext cx="2760663" cy="143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Averaged</a:t>
              </a:r>
            </a:p>
            <a:p>
              <a:pPr algn="ctr" eaLnBrk="1" hangingPunct="1"/>
              <a:r>
                <a:rPr lang="en-US" altLang="en-US" sz="1050" b="1"/>
                <a:t>Linear Attenuation</a:t>
              </a:r>
            </a:p>
            <a:p>
              <a:pPr algn="ctr" eaLnBrk="1" hangingPunct="1"/>
              <a:r>
                <a:rPr lang="en-US" altLang="en-US" sz="1050" b="1"/>
                <a:t>Over Whole X-ray Spectrum</a:t>
              </a:r>
            </a:p>
          </p:txBody>
        </p:sp>
        <p:sp>
          <p:nvSpPr>
            <p:cNvPr id="142" name="Right Arrow 141"/>
            <p:cNvSpPr>
              <a:spLocks noChangeArrowheads="1"/>
            </p:cNvSpPr>
            <p:nvPr/>
          </p:nvSpPr>
          <p:spPr bwMode="auto">
            <a:xfrm>
              <a:off x="8597107" y="1693863"/>
              <a:ext cx="1041400" cy="701675"/>
            </a:xfrm>
            <a:prstGeom prst="rightArrow">
              <a:avLst>
                <a:gd name="adj1" fmla="val 50000"/>
                <a:gd name="adj2" fmla="val 49974"/>
              </a:avLst>
            </a:prstGeom>
            <a:solidFill>
              <a:schemeClr val="tx1"/>
            </a:soli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FontTx/>
                <a:buNone/>
              </a:pPr>
              <a:endParaRPr lang="en-US" altLang="en-US" sz="1100" b="1"/>
            </a:p>
          </p:txBody>
        </p:sp>
        <p:sp>
          <p:nvSpPr>
            <p:cNvPr id="143" name="Right Arrow 142"/>
            <p:cNvSpPr>
              <a:spLocks noChangeArrowheads="1"/>
            </p:cNvSpPr>
            <p:nvPr/>
          </p:nvSpPr>
          <p:spPr bwMode="auto">
            <a:xfrm>
              <a:off x="8597107" y="4932363"/>
              <a:ext cx="1041400" cy="701675"/>
            </a:xfrm>
            <a:prstGeom prst="rightArrow">
              <a:avLst>
                <a:gd name="adj1" fmla="val 50000"/>
                <a:gd name="adj2" fmla="val 49974"/>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FontTx/>
                <a:buNone/>
              </a:pPr>
              <a:endParaRPr lang="en-US" altLang="en-US" sz="1100" b="1"/>
            </a:p>
          </p:txBody>
        </p:sp>
        <p:sp>
          <p:nvSpPr>
            <p:cNvPr id="144" name="TextBox 31"/>
            <p:cNvSpPr txBox="1">
              <a:spLocks noChangeArrowheads="1"/>
            </p:cNvSpPr>
            <p:nvPr/>
          </p:nvSpPr>
          <p:spPr bwMode="auto">
            <a:xfrm>
              <a:off x="9230519" y="350838"/>
              <a:ext cx="3538538"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Conventional CT</a:t>
              </a:r>
            </a:p>
          </p:txBody>
        </p:sp>
        <p:sp>
          <p:nvSpPr>
            <p:cNvPr id="145" name="TextBox 31"/>
            <p:cNvSpPr txBox="1">
              <a:spLocks noChangeArrowheads="1"/>
            </p:cNvSpPr>
            <p:nvPr/>
          </p:nvSpPr>
          <p:spPr bwMode="auto">
            <a:xfrm>
              <a:off x="9230519" y="3587751"/>
              <a:ext cx="3538538"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Spectral Molecular CT</a:t>
              </a:r>
            </a:p>
          </p:txBody>
        </p:sp>
        <p:grpSp>
          <p:nvGrpSpPr>
            <p:cNvPr id="146" name="Group 145"/>
            <p:cNvGrpSpPr/>
            <p:nvPr/>
          </p:nvGrpSpPr>
          <p:grpSpPr>
            <a:xfrm>
              <a:off x="4173892" y="3768677"/>
              <a:ext cx="4297417" cy="2636897"/>
              <a:chOff x="2281188" y="8926218"/>
              <a:chExt cx="7739053" cy="1111348"/>
            </a:xfrm>
            <a:solidFill>
              <a:srgbClr val="99CCFF">
                <a:alpha val="50000"/>
              </a:srgbClr>
            </a:solidFill>
          </p:grpSpPr>
          <p:sp>
            <p:nvSpPr>
              <p:cNvPr id="155" name="Rectangle 154"/>
              <p:cNvSpPr/>
              <p:nvPr/>
            </p:nvSpPr>
            <p:spPr bwMode="auto">
              <a:xfrm>
                <a:off x="2281188"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56" name="Rectangle 155"/>
              <p:cNvSpPr/>
              <p:nvPr/>
            </p:nvSpPr>
            <p:spPr bwMode="auto">
              <a:xfrm>
                <a:off x="2767579"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57" name="Rectangle 156"/>
              <p:cNvSpPr/>
              <p:nvPr/>
            </p:nvSpPr>
            <p:spPr bwMode="auto">
              <a:xfrm>
                <a:off x="3253970"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58" name="Rectangle 157"/>
              <p:cNvSpPr/>
              <p:nvPr/>
            </p:nvSpPr>
            <p:spPr bwMode="auto">
              <a:xfrm>
                <a:off x="3740361"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59" name="Rectangle 158"/>
              <p:cNvSpPr/>
              <p:nvPr/>
            </p:nvSpPr>
            <p:spPr bwMode="auto">
              <a:xfrm>
                <a:off x="4221989"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0" name="Rectangle 159"/>
              <p:cNvSpPr/>
              <p:nvPr/>
            </p:nvSpPr>
            <p:spPr bwMode="auto">
              <a:xfrm>
                <a:off x="4703617"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1" name="Rectangle 160"/>
              <p:cNvSpPr/>
              <p:nvPr/>
            </p:nvSpPr>
            <p:spPr bwMode="auto">
              <a:xfrm>
                <a:off x="5190008"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2" name="Rectangle 161"/>
              <p:cNvSpPr/>
              <p:nvPr/>
            </p:nvSpPr>
            <p:spPr bwMode="auto">
              <a:xfrm>
                <a:off x="5662331"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3" name="Rectangle 162"/>
              <p:cNvSpPr/>
              <p:nvPr/>
            </p:nvSpPr>
            <p:spPr bwMode="auto">
              <a:xfrm>
                <a:off x="6148722"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4" name="Rectangle 163"/>
              <p:cNvSpPr/>
              <p:nvPr/>
            </p:nvSpPr>
            <p:spPr bwMode="auto">
              <a:xfrm>
                <a:off x="6635113"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5" name="Rectangle 164"/>
              <p:cNvSpPr/>
              <p:nvPr/>
            </p:nvSpPr>
            <p:spPr bwMode="auto">
              <a:xfrm>
                <a:off x="7121504"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6" name="Rectangle 165"/>
              <p:cNvSpPr/>
              <p:nvPr/>
            </p:nvSpPr>
            <p:spPr bwMode="auto">
              <a:xfrm>
                <a:off x="7607895"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7" name="Rectangle 166"/>
              <p:cNvSpPr/>
              <p:nvPr/>
            </p:nvSpPr>
            <p:spPr bwMode="auto">
              <a:xfrm>
                <a:off x="8089523"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8" name="Rectangle 167"/>
              <p:cNvSpPr/>
              <p:nvPr/>
            </p:nvSpPr>
            <p:spPr bwMode="auto">
              <a:xfrm>
                <a:off x="8575914"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69" name="Rectangle 168"/>
              <p:cNvSpPr/>
              <p:nvPr/>
            </p:nvSpPr>
            <p:spPr bwMode="auto">
              <a:xfrm>
                <a:off x="9048237"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sp>
            <p:nvSpPr>
              <p:cNvPr id="170" name="Rectangle 169"/>
              <p:cNvSpPr/>
              <p:nvPr/>
            </p:nvSpPr>
            <p:spPr bwMode="auto">
              <a:xfrm>
                <a:off x="9534635" y="8926218"/>
                <a:ext cx="485606" cy="1111348"/>
              </a:xfrm>
              <a:prstGeom prst="rect">
                <a:avLst/>
              </a:prstGeom>
              <a:grpFill/>
              <a:ln w="6350" cap="flat" cmpd="sng" algn="ctr">
                <a:solidFill>
                  <a:schemeClr val="bg1">
                    <a:lumMod val="65000"/>
                    <a:alpha val="50000"/>
                  </a:schemeClr>
                </a:solidFill>
                <a:prstDash val="solid"/>
                <a:round/>
                <a:headEnd type="none" w="med" len="med"/>
                <a:tailEnd type="none" w="med" len="med"/>
              </a:ln>
              <a:effectLst/>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defTabSz="1439863" eaLnBrk="1" hangingPunct="1">
                  <a:defRPr/>
                </a:pPr>
                <a:endParaRPr lang="en-US" sz="1100" b="1">
                  <a:latin typeface="Arial" charset="0"/>
                  <a:ea typeface="ＭＳ Ｐゴシック" charset="0"/>
                </a:endParaRPr>
              </a:p>
            </p:txBody>
          </p:sp>
        </p:grpSp>
        <p:sp>
          <p:nvSpPr>
            <p:cNvPr id="147" name="TextBox 31"/>
            <p:cNvSpPr txBox="1">
              <a:spLocks noChangeArrowheads="1"/>
            </p:cNvSpPr>
            <p:nvPr/>
          </p:nvSpPr>
          <p:spPr bwMode="auto">
            <a:xfrm>
              <a:off x="5582444" y="3803651"/>
              <a:ext cx="2754312" cy="1439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Full Spectrum</a:t>
              </a:r>
            </a:p>
            <a:p>
              <a:pPr algn="ctr" eaLnBrk="1" hangingPunct="1"/>
              <a:r>
                <a:rPr lang="en-US" altLang="en-US" sz="1050" b="1"/>
                <a:t>For K-edges</a:t>
              </a:r>
            </a:p>
            <a:p>
              <a:pPr algn="ctr" eaLnBrk="1" hangingPunct="1"/>
              <a:r>
                <a:rPr lang="en-US" altLang="en-US" sz="1050" b="1"/>
                <a:t>In Many Energy Bins</a:t>
              </a:r>
            </a:p>
          </p:txBody>
        </p:sp>
        <p:cxnSp>
          <p:nvCxnSpPr>
            <p:cNvPr id="148" name="Straight Arrow Connector 147"/>
            <p:cNvCxnSpPr>
              <a:cxnSpLocks noChangeShapeType="1"/>
            </p:cNvCxnSpPr>
            <p:nvPr/>
          </p:nvCxnSpPr>
          <p:spPr bwMode="auto">
            <a:xfrm>
              <a:off x="3328194" y="3241676"/>
              <a:ext cx="5622925" cy="0"/>
            </a:xfrm>
            <a:prstGeom prst="straightConnector1">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cxnSp>
        <p:cxnSp>
          <p:nvCxnSpPr>
            <p:cNvPr id="149" name="Straight Arrow Connector 148"/>
            <p:cNvCxnSpPr>
              <a:cxnSpLocks noChangeShapeType="1"/>
            </p:cNvCxnSpPr>
            <p:nvPr/>
          </p:nvCxnSpPr>
          <p:spPr bwMode="auto">
            <a:xfrm>
              <a:off x="3328194" y="6438901"/>
              <a:ext cx="5622925" cy="0"/>
            </a:xfrm>
            <a:prstGeom prst="straightConnector1">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50" name="TextBox 31"/>
            <p:cNvSpPr txBox="1">
              <a:spLocks noChangeArrowheads="1"/>
            </p:cNvSpPr>
            <p:nvPr/>
          </p:nvSpPr>
          <p:spPr bwMode="auto">
            <a:xfrm>
              <a:off x="-1724819" y="5905502"/>
              <a:ext cx="3676649"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Multi-material Phantom</a:t>
              </a:r>
            </a:p>
          </p:txBody>
        </p:sp>
        <p:sp>
          <p:nvSpPr>
            <p:cNvPr id="151" name="Rectangle 150"/>
            <p:cNvSpPr>
              <a:spLocks noChangeArrowheads="1"/>
            </p:cNvSpPr>
            <p:nvPr/>
          </p:nvSpPr>
          <p:spPr bwMode="auto">
            <a:xfrm rot="16200000" flipH="1">
              <a:off x="12077701" y="4898232"/>
              <a:ext cx="1509712" cy="425450"/>
            </a:xfrm>
            <a:prstGeom prst="rect">
              <a:avLst/>
            </a:prstGeom>
            <a:gradFill rotWithShape="1">
              <a:gsLst>
                <a:gs pos="0">
                  <a:srgbClr val="008000"/>
                </a:gs>
                <a:gs pos="35001">
                  <a:srgbClr val="008000"/>
                </a:gs>
                <a:gs pos="100000">
                  <a:srgbClr val="FFFFFF"/>
                </a:gs>
              </a:gsLst>
              <a:lin ang="0" scaled="1"/>
            </a:gradFill>
            <a:ln w="9525">
              <a:solidFill>
                <a:schemeClr val="tx1"/>
              </a:solidFill>
              <a:round/>
              <a:headEnd/>
              <a:tailEnd/>
            </a:ln>
          </p:spPr>
          <p:txBody>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spcBef>
                  <a:spcPct val="0"/>
                </a:spcBef>
                <a:buFontTx/>
                <a:buNone/>
              </a:pPr>
              <a:endParaRPr lang="en-US" altLang="en-US" sz="1100" b="1"/>
            </a:p>
          </p:txBody>
        </p:sp>
        <p:cxnSp>
          <p:nvCxnSpPr>
            <p:cNvPr id="152" name="Straight Arrow Connector 151"/>
            <p:cNvCxnSpPr/>
            <p:nvPr/>
          </p:nvCxnSpPr>
          <p:spPr bwMode="auto">
            <a:xfrm flipV="1">
              <a:off x="11627644" y="5216526"/>
              <a:ext cx="1201738" cy="60960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3" name="Rectangle 152"/>
            <p:cNvSpPr>
              <a:spLocks noChangeArrowheads="1"/>
            </p:cNvSpPr>
            <p:nvPr/>
          </p:nvSpPr>
          <p:spPr bwMode="auto">
            <a:xfrm>
              <a:off x="12408739" y="3894138"/>
              <a:ext cx="819060"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600</a:t>
              </a:r>
            </a:p>
          </p:txBody>
        </p:sp>
        <p:sp>
          <p:nvSpPr>
            <p:cNvPr id="154" name="Rectangle 153"/>
            <p:cNvSpPr>
              <a:spLocks noChangeArrowheads="1"/>
            </p:cNvSpPr>
            <p:nvPr/>
          </p:nvSpPr>
          <p:spPr bwMode="auto">
            <a:xfrm>
              <a:off x="12561803" y="5799138"/>
              <a:ext cx="512930" cy="509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800" kern="1200">
                  <a:solidFill>
                    <a:schemeClr val="tx1"/>
                  </a:solidFill>
                  <a:latin typeface="Arial" panose="020B0604020202020204" pitchFamily="34" charset="0"/>
                  <a:ea typeface="ＭＳ Ｐゴシック" panose="020B0600070205080204" pitchFamily="34" charset="-128"/>
                  <a:cs typeface="+mn-cs"/>
                </a:defRPr>
              </a:lvl9pPr>
            </a:lstStyle>
            <a:p>
              <a:pPr algn="ctr" eaLnBrk="1" hangingPunct="1"/>
              <a:r>
                <a:rPr lang="en-US" altLang="en-US" sz="1050" b="1"/>
                <a:t>0</a:t>
              </a:r>
            </a:p>
          </p:txBody>
        </p:sp>
      </p:grpSp>
    </p:spTree>
    <p:extLst>
      <p:ext uri="{BB962C8B-B14F-4D97-AF65-F5344CB8AC3E}">
        <p14:creationId xmlns:p14="http://schemas.microsoft.com/office/powerpoint/2010/main" val="12212339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Photon-counting Detector</a:t>
            </a:r>
          </a:p>
        </p:txBody>
      </p:sp>
      <p:pic>
        <p:nvPicPr>
          <p:cNvPr id="4" name="Picture 3"/>
          <p:cNvPicPr>
            <a:picLocks noChangeAspect="1"/>
          </p:cNvPicPr>
          <p:nvPr/>
        </p:nvPicPr>
        <p:blipFill>
          <a:blip r:embed="rId3"/>
          <a:stretch>
            <a:fillRect/>
          </a:stretch>
        </p:blipFill>
        <p:spPr>
          <a:xfrm>
            <a:off x="-147361" y="943929"/>
            <a:ext cx="7997851" cy="302281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298" y="4069644"/>
            <a:ext cx="7907867" cy="2635956"/>
          </a:xfrm>
          <a:prstGeom prst="rect">
            <a:avLst/>
          </a:prstGeom>
        </p:spPr>
      </p:pic>
    </p:spTree>
    <p:extLst>
      <p:ext uri="{BB962C8B-B14F-4D97-AF65-F5344CB8AC3E}">
        <p14:creationId xmlns:p14="http://schemas.microsoft.com/office/powerpoint/2010/main" val="3636032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K-edge Imaging</a:t>
            </a:r>
          </a:p>
        </p:txBody>
      </p:sp>
      <p:pic>
        <p:nvPicPr>
          <p:cNvPr id="4" name="Content Placeholder 6" descr="04-linattcoeff.eps"/>
          <p:cNvPicPr>
            <a:picLocks noChangeAspect="1"/>
          </p:cNvPicPr>
          <p:nvPr/>
        </p:nvPicPr>
        <p:blipFill>
          <a:blip r:embed="rId3" cstate="print"/>
          <a:stretch>
            <a:fillRect/>
          </a:stretch>
        </p:blipFill>
        <p:spPr bwMode="auto">
          <a:xfrm>
            <a:off x="203200" y="1120993"/>
            <a:ext cx="8423572" cy="5249267"/>
          </a:xfrm>
          <a:prstGeom prst="rect">
            <a:avLst/>
          </a:prstGeom>
          <a:solidFill>
            <a:schemeClr val="bg1">
              <a:lumMod val="10000"/>
              <a:lumOff val="90000"/>
            </a:schemeClr>
          </a:solidFill>
          <a:ln w="9525">
            <a:noFill/>
            <a:miter lim="800000"/>
            <a:headEnd/>
            <a:tailEnd/>
          </a:ln>
        </p:spPr>
      </p:pic>
      <p:graphicFrame>
        <p:nvGraphicFramePr>
          <p:cNvPr id="5" name="Object 11"/>
          <p:cNvGraphicFramePr>
            <a:graphicFrameLocks noChangeAspect="1"/>
          </p:cNvGraphicFramePr>
          <p:nvPr>
            <p:extLst>
              <p:ext uri="{D42A27DB-BD31-4B8C-83A1-F6EECF244321}">
                <p14:modId xmlns:p14="http://schemas.microsoft.com/office/powerpoint/2010/main" val="1928806524"/>
              </p:ext>
            </p:extLst>
          </p:nvPr>
        </p:nvGraphicFramePr>
        <p:xfrm>
          <a:off x="3106148" y="1655799"/>
          <a:ext cx="5574891" cy="1309255"/>
        </p:xfrm>
        <a:graphic>
          <a:graphicData uri="http://schemas.openxmlformats.org/presentationml/2006/ole">
            <mc:AlternateContent xmlns:mc="http://schemas.openxmlformats.org/markup-compatibility/2006">
              <mc:Choice xmlns:v="urn:schemas-microsoft-com:vml" Requires="v">
                <p:oleObj name="Equation" r:id="rId4" imgW="3352680" imgH="787320" progId="Equation.DSMT4">
                  <p:embed/>
                </p:oleObj>
              </mc:Choice>
              <mc:Fallback>
                <p:oleObj name="Equation" r:id="rId4" imgW="3352680" imgH="787320" progId="Equation.DSMT4">
                  <p:embed/>
                  <p:pic>
                    <p:nvPicPr>
                      <p:cNvPr id="5" name="Object 11"/>
                      <p:cNvPicPr>
                        <a:picLocks noChangeAspect="1" noChangeArrowheads="1"/>
                      </p:cNvPicPr>
                      <p:nvPr/>
                    </p:nvPicPr>
                    <p:blipFill>
                      <a:blip r:embed="rId5"/>
                      <a:srcRect/>
                      <a:stretch>
                        <a:fillRect/>
                      </a:stretch>
                    </p:blipFill>
                    <p:spPr bwMode="auto">
                      <a:xfrm>
                        <a:off x="3106148" y="1655799"/>
                        <a:ext cx="5574891" cy="1309255"/>
                      </a:xfrm>
                      <a:prstGeom prst="rect">
                        <a:avLst/>
                      </a:prstGeom>
                      <a:noFill/>
                      <a:ln>
                        <a:noFill/>
                      </a:ln>
                      <a:effectLst/>
                    </p:spPr>
                  </p:pic>
                </p:oleObj>
              </mc:Fallback>
            </mc:AlternateContent>
          </a:graphicData>
        </a:graphic>
      </p:graphicFrame>
    </p:spTree>
    <p:extLst>
      <p:ext uri="{BB962C8B-B14F-4D97-AF65-F5344CB8AC3E}">
        <p14:creationId xmlns:p14="http://schemas.microsoft.com/office/powerpoint/2010/main" val="26605787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Radiology Paper</a:t>
            </a:r>
          </a:p>
        </p:txBody>
      </p:sp>
      <p:pic>
        <p:nvPicPr>
          <p:cNvPr id="4" name="Picture 3"/>
          <p:cNvPicPr>
            <a:picLocks noChangeAspect="1"/>
          </p:cNvPicPr>
          <p:nvPr/>
        </p:nvPicPr>
        <p:blipFill>
          <a:blip r:embed="rId3"/>
          <a:stretch>
            <a:fillRect/>
          </a:stretch>
        </p:blipFill>
        <p:spPr>
          <a:xfrm>
            <a:off x="203200" y="990600"/>
            <a:ext cx="8292407" cy="4528584"/>
          </a:xfrm>
          <a:prstGeom prst="rect">
            <a:avLst/>
          </a:prstGeom>
        </p:spPr>
      </p:pic>
    </p:spTree>
    <p:extLst>
      <p:ext uri="{BB962C8B-B14F-4D97-AF65-F5344CB8AC3E}">
        <p14:creationId xmlns:p14="http://schemas.microsoft.com/office/powerpoint/2010/main" val="34806928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Human Images</a:t>
            </a:r>
          </a:p>
        </p:txBody>
      </p:sp>
      <p:pic>
        <p:nvPicPr>
          <p:cNvPr id="4" name="Picture 3"/>
          <p:cNvPicPr>
            <a:picLocks noChangeAspect="1"/>
          </p:cNvPicPr>
          <p:nvPr/>
        </p:nvPicPr>
        <p:blipFill>
          <a:blip r:embed="rId3"/>
          <a:stretch>
            <a:fillRect/>
          </a:stretch>
        </p:blipFill>
        <p:spPr>
          <a:xfrm>
            <a:off x="203200" y="1047750"/>
            <a:ext cx="7639050" cy="5657850"/>
          </a:xfrm>
          <a:prstGeom prst="rect">
            <a:avLst/>
          </a:prstGeom>
        </p:spPr>
      </p:pic>
    </p:spTree>
    <p:extLst>
      <p:ext uri="{BB962C8B-B14F-4D97-AF65-F5344CB8AC3E}">
        <p14:creationId xmlns:p14="http://schemas.microsoft.com/office/powerpoint/2010/main" val="984880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3973" y="1130114"/>
            <a:ext cx="7220226" cy="5415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p:nvSpPr>
        <p:spPr bwMode="auto">
          <a:xfrm>
            <a:off x="1504028" y="5721621"/>
            <a:ext cx="5459031" cy="808574"/>
          </a:xfrm>
          <a:prstGeom prst="rect">
            <a:avLst/>
          </a:prstGeom>
          <a:noFill/>
          <a:ln w="9525">
            <a:noFill/>
            <a:miter lim="800000"/>
            <a:headEnd/>
            <a:tailEnd/>
          </a:ln>
          <a:effectLst>
            <a:outerShdw dist="25399" dir="2700000" algn="ctr" rotWithShape="0">
              <a:schemeClr val="bg2">
                <a:alpha val="31000"/>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eaLnBrk="1" hangingPunct="1"/>
            <a:r>
              <a:rPr lang="en-US" sz="4000" kern="0">
                <a:solidFill>
                  <a:schemeClr val="bg1"/>
                </a:solidFill>
                <a:latin typeface="+mn-lt"/>
              </a:rPr>
              <a:t>Vertebrate Retina</a:t>
            </a:r>
            <a:endParaRPr lang="en-US" sz="4000" kern="0" dirty="0">
              <a:solidFill>
                <a:schemeClr val="bg1"/>
              </a:solidFill>
              <a:latin typeface="+mn-lt"/>
            </a:endParaRPr>
          </a:p>
        </p:txBody>
      </p:sp>
      <p:sp>
        <p:nvSpPr>
          <p:cNvPr id="11" name="Text Box 4"/>
          <p:cNvSpPr txBox="1">
            <a:spLocks noChangeArrowheads="1"/>
          </p:cNvSpPr>
          <p:nvPr/>
        </p:nvSpPr>
        <p:spPr bwMode="auto">
          <a:xfrm>
            <a:off x="6351991" y="4772521"/>
            <a:ext cx="9541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b="1" dirty="0">
                <a:solidFill>
                  <a:srgbClr val="FF0000"/>
                </a:solidFill>
                <a:latin typeface="+mn-lt"/>
                <a:ea typeface="ＭＳ Ｐゴシック" charset="0"/>
              </a:rPr>
              <a:t>Cone</a:t>
            </a:r>
          </a:p>
        </p:txBody>
      </p:sp>
      <p:sp>
        <p:nvSpPr>
          <p:cNvPr id="12" name="Text Box 5"/>
          <p:cNvSpPr txBox="1">
            <a:spLocks noChangeArrowheads="1"/>
          </p:cNvSpPr>
          <p:nvPr/>
        </p:nvSpPr>
        <p:spPr bwMode="auto">
          <a:xfrm>
            <a:off x="5163820" y="2492376"/>
            <a:ext cx="7825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defRPr/>
            </a:pPr>
            <a:r>
              <a:rPr lang="en-US" b="1" dirty="0">
                <a:latin typeface="+mn-lt"/>
                <a:ea typeface="ＭＳ Ｐゴシック" charset="0"/>
              </a:rPr>
              <a:t>Rod</a:t>
            </a:r>
          </a:p>
        </p:txBody>
      </p:sp>
      <p:sp>
        <p:nvSpPr>
          <p:cNvPr id="2" name="Title 1"/>
          <p:cNvSpPr>
            <a:spLocks noGrp="1"/>
          </p:cNvSpPr>
          <p:nvPr>
            <p:ph type="title"/>
          </p:nvPr>
        </p:nvSpPr>
        <p:spPr/>
        <p:txBody>
          <a:bodyPr/>
          <a:lstStyle/>
          <a:p>
            <a:pPr algn="ctr"/>
            <a:r>
              <a:rPr lang="en-US" dirty="0"/>
              <a:t>Amazing Design</a:t>
            </a:r>
          </a:p>
        </p:txBody>
      </p:sp>
      <p:pic>
        <p:nvPicPr>
          <p:cNvPr id="7" name="Picture 6"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2870057"/>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2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9875" y="6081613"/>
            <a:ext cx="1643545" cy="328246"/>
            <a:chOff x="616048" y="5357446"/>
            <a:chExt cx="4578448" cy="914400"/>
          </a:xfrm>
        </p:grpSpPr>
        <p:pic>
          <p:nvPicPr>
            <p:cNvPr id="15362"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48" y="5357446"/>
              <a:ext cx="914400" cy="9144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bwMode="auto">
            <a:xfrm>
              <a:off x="15380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8" name="Rectangle 7"/>
            <p:cNvSpPr/>
            <p:nvPr/>
          </p:nvSpPr>
          <p:spPr bwMode="auto">
            <a:xfrm>
              <a:off x="24524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9" name="Rectangle 8"/>
            <p:cNvSpPr/>
            <p:nvPr/>
          </p:nvSpPr>
          <p:spPr bwMode="auto">
            <a:xfrm>
              <a:off x="33668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0" name="Rectangle 9"/>
            <p:cNvSpPr/>
            <p:nvPr/>
          </p:nvSpPr>
          <p:spPr bwMode="auto">
            <a:xfrm>
              <a:off x="4280096"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grpSp>
      <p:grpSp>
        <p:nvGrpSpPr>
          <p:cNvPr id="12" name="Group 11"/>
          <p:cNvGrpSpPr/>
          <p:nvPr/>
        </p:nvGrpSpPr>
        <p:grpSpPr>
          <a:xfrm>
            <a:off x="1705669" y="6081613"/>
            <a:ext cx="1643545" cy="328246"/>
            <a:chOff x="616048" y="5357446"/>
            <a:chExt cx="4578448" cy="914400"/>
          </a:xfrm>
        </p:grpSpPr>
        <p:pic>
          <p:nvPicPr>
            <p:cNvPr id="13"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48" y="5357446"/>
              <a:ext cx="914400" cy="9144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bwMode="auto">
            <a:xfrm>
              <a:off x="15380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5" name="Rectangle 14"/>
            <p:cNvSpPr/>
            <p:nvPr/>
          </p:nvSpPr>
          <p:spPr bwMode="auto">
            <a:xfrm>
              <a:off x="24524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6" name="Rectangle 15"/>
            <p:cNvSpPr/>
            <p:nvPr/>
          </p:nvSpPr>
          <p:spPr bwMode="auto">
            <a:xfrm>
              <a:off x="33668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7" name="Rectangle 16"/>
            <p:cNvSpPr/>
            <p:nvPr/>
          </p:nvSpPr>
          <p:spPr bwMode="auto">
            <a:xfrm>
              <a:off x="4280096"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grpSp>
      <p:grpSp>
        <p:nvGrpSpPr>
          <p:cNvPr id="18" name="Group 17"/>
          <p:cNvGrpSpPr/>
          <p:nvPr/>
        </p:nvGrpSpPr>
        <p:grpSpPr>
          <a:xfrm>
            <a:off x="5017257" y="6081613"/>
            <a:ext cx="1643545" cy="328246"/>
            <a:chOff x="616048" y="5357446"/>
            <a:chExt cx="4578448" cy="914400"/>
          </a:xfrm>
        </p:grpSpPr>
        <p:pic>
          <p:nvPicPr>
            <p:cNvPr id="19"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48" y="5357446"/>
              <a:ext cx="914400" cy="9144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Rectangle 19"/>
            <p:cNvSpPr/>
            <p:nvPr/>
          </p:nvSpPr>
          <p:spPr bwMode="auto">
            <a:xfrm>
              <a:off x="15380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21" name="Rectangle 20"/>
            <p:cNvSpPr/>
            <p:nvPr/>
          </p:nvSpPr>
          <p:spPr bwMode="auto">
            <a:xfrm>
              <a:off x="24524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22" name="Rectangle 21"/>
            <p:cNvSpPr/>
            <p:nvPr/>
          </p:nvSpPr>
          <p:spPr bwMode="auto">
            <a:xfrm>
              <a:off x="33668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23" name="Rectangle 22"/>
            <p:cNvSpPr/>
            <p:nvPr/>
          </p:nvSpPr>
          <p:spPr bwMode="auto">
            <a:xfrm>
              <a:off x="4280096"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grpSp>
      <p:grpSp>
        <p:nvGrpSpPr>
          <p:cNvPr id="24" name="Group 23"/>
          <p:cNvGrpSpPr/>
          <p:nvPr/>
        </p:nvGrpSpPr>
        <p:grpSpPr>
          <a:xfrm>
            <a:off x="3361463" y="6081613"/>
            <a:ext cx="1643545" cy="328246"/>
            <a:chOff x="616048" y="5357446"/>
            <a:chExt cx="4578448" cy="914400"/>
          </a:xfrm>
        </p:grpSpPr>
        <p:pic>
          <p:nvPicPr>
            <p:cNvPr id="25"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48" y="5357446"/>
              <a:ext cx="914400" cy="9144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ectangle 25"/>
            <p:cNvSpPr/>
            <p:nvPr/>
          </p:nvSpPr>
          <p:spPr bwMode="auto">
            <a:xfrm>
              <a:off x="15380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27" name="Rectangle 26"/>
            <p:cNvSpPr/>
            <p:nvPr/>
          </p:nvSpPr>
          <p:spPr bwMode="auto">
            <a:xfrm>
              <a:off x="24524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28" name="Rectangle 27"/>
            <p:cNvSpPr/>
            <p:nvPr/>
          </p:nvSpPr>
          <p:spPr bwMode="auto">
            <a:xfrm>
              <a:off x="33668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29" name="Rectangle 28"/>
            <p:cNvSpPr/>
            <p:nvPr/>
          </p:nvSpPr>
          <p:spPr bwMode="auto">
            <a:xfrm>
              <a:off x="4280096"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grpSp>
      <p:grpSp>
        <p:nvGrpSpPr>
          <p:cNvPr id="30" name="Group 29"/>
          <p:cNvGrpSpPr/>
          <p:nvPr/>
        </p:nvGrpSpPr>
        <p:grpSpPr>
          <a:xfrm>
            <a:off x="6673052" y="6081613"/>
            <a:ext cx="1643545" cy="328246"/>
            <a:chOff x="616048" y="5357446"/>
            <a:chExt cx="4578448" cy="914400"/>
          </a:xfrm>
        </p:grpSpPr>
        <p:pic>
          <p:nvPicPr>
            <p:cNvPr id="31" name="Picture 2"/>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048" y="5357446"/>
              <a:ext cx="914400" cy="9144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p:nvSpPr>
          <p:spPr bwMode="auto">
            <a:xfrm>
              <a:off x="15380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33" name="Rectangle 32"/>
            <p:cNvSpPr/>
            <p:nvPr/>
          </p:nvSpPr>
          <p:spPr bwMode="auto">
            <a:xfrm>
              <a:off x="24524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34" name="Rectangle 33"/>
            <p:cNvSpPr/>
            <p:nvPr/>
          </p:nvSpPr>
          <p:spPr bwMode="auto">
            <a:xfrm>
              <a:off x="3366868"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35" name="Rectangle 34"/>
            <p:cNvSpPr/>
            <p:nvPr/>
          </p:nvSpPr>
          <p:spPr bwMode="auto">
            <a:xfrm>
              <a:off x="4280096" y="5357446"/>
              <a:ext cx="914400" cy="914400"/>
            </a:xfrm>
            <a:prstGeom prst="rect">
              <a:avLst/>
            </a:prstGeom>
            <a:solidFill>
              <a:schemeClr val="bg1">
                <a:lumMod val="65000"/>
              </a:scheme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grpSp>
      <p:sp>
        <p:nvSpPr>
          <p:cNvPr id="38"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3600" b="1" kern="0" dirty="0">
                <a:solidFill>
                  <a:schemeClr val="tx1"/>
                </a:solidFill>
              </a:rPr>
              <a:t>Hybrid Detector Array</a:t>
            </a:r>
          </a:p>
        </p:txBody>
      </p:sp>
      <p:pic>
        <p:nvPicPr>
          <p:cNvPr id="36" name="Picture 2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71647" y="647713"/>
            <a:ext cx="5386387" cy="5214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Curved Connector 10"/>
          <p:cNvCxnSpPr>
            <a:stCxn id="36" idx="1"/>
            <a:endCxn id="15362" idx="0"/>
          </p:cNvCxnSpPr>
          <p:nvPr/>
        </p:nvCxnSpPr>
        <p:spPr bwMode="auto">
          <a:xfrm rot="10800000" flipV="1">
            <a:off x="213999" y="3255182"/>
            <a:ext cx="1057649" cy="2826431"/>
          </a:xfrm>
          <a:prstGeom prst="curvedConnector2">
            <a:avLst/>
          </a:prstGeom>
          <a:solidFill>
            <a:schemeClr val="accent1"/>
          </a:solidFill>
          <a:ln w="38100" cap="flat" cmpd="sng" algn="ctr">
            <a:solidFill>
              <a:srgbClr val="FF0000"/>
            </a:solidFill>
            <a:prstDash val="solid"/>
            <a:round/>
            <a:headEnd type="triangle" w="med" len="med"/>
            <a:tailEnd type="triangle"/>
          </a:ln>
          <a:effectLst/>
        </p:spPr>
      </p:cxnSp>
      <p:pic>
        <p:nvPicPr>
          <p:cNvPr id="37" name="Picture 36" descr="http://www.wpclipart.com/blanks/buttons/round/button_round_gree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65627" y="2509704"/>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9659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James’ Dissertation</a:t>
            </a:r>
          </a:p>
        </p:txBody>
      </p:sp>
      <p:pic>
        <p:nvPicPr>
          <p:cNvPr id="4" name="Picture 3"/>
          <p:cNvPicPr>
            <a:picLocks noChangeAspect="1"/>
          </p:cNvPicPr>
          <p:nvPr/>
        </p:nvPicPr>
        <p:blipFill>
          <a:blip r:embed="rId3"/>
          <a:stretch>
            <a:fillRect/>
          </a:stretch>
        </p:blipFill>
        <p:spPr>
          <a:xfrm>
            <a:off x="203199" y="1475963"/>
            <a:ext cx="7993753" cy="5074465"/>
          </a:xfrm>
          <a:prstGeom prst="rect">
            <a:avLst/>
          </a:prstGeom>
        </p:spPr>
      </p:pic>
      <p:pic>
        <p:nvPicPr>
          <p:cNvPr id="5"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152400"/>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6219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653"/>
            <a:ext cx="8839200" cy="838200"/>
          </a:xfrm>
        </p:spPr>
        <p:txBody>
          <a:bodyPr/>
          <a:lstStyle/>
          <a:p>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5253"/>
            <a:ext cx="9144000" cy="2055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4531" y="2445527"/>
            <a:ext cx="4348497" cy="43833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4" y="2431459"/>
            <a:ext cx="4417255" cy="4397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3"/>
          <p:cNvPicPr>
            <a:picLocks noChangeAspect="1"/>
          </p:cNvPicPr>
          <p:nvPr/>
        </p:nvPicPr>
        <p:blipFill>
          <a:blip r:embed="rId6"/>
          <a:stretch>
            <a:fillRect/>
          </a:stretch>
        </p:blipFill>
        <p:spPr>
          <a:xfrm>
            <a:off x="6468726" y="67402"/>
            <a:ext cx="2676525" cy="752475"/>
          </a:xfrm>
          <a:prstGeom prst="rect">
            <a:avLst/>
          </a:prstGeom>
        </p:spPr>
      </p:pic>
    </p:spTree>
    <p:extLst>
      <p:ext uri="{BB962C8B-B14F-4D97-AF65-F5344CB8AC3E}">
        <p14:creationId xmlns:p14="http://schemas.microsoft.com/office/powerpoint/2010/main" val="17178591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Discovery of X-rays</a:t>
            </a:r>
          </a:p>
        </p:txBody>
      </p:sp>
      <p:sp>
        <p:nvSpPr>
          <p:cNvPr id="5" name="Rectangle 3"/>
          <p:cNvSpPr txBox="1">
            <a:spLocks noChangeArrowheads="1"/>
          </p:cNvSpPr>
          <p:nvPr/>
        </p:nvSpPr>
        <p:spPr>
          <a:xfrm>
            <a:off x="559405" y="918351"/>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800" b="1" dirty="0"/>
              <a:t>By Rontgen in 1895</a:t>
            </a:r>
          </a:p>
          <a:p>
            <a:pPr lvl="1" eaLnBrk="1" hangingPunct="1">
              <a:lnSpc>
                <a:spcPct val="90000"/>
              </a:lnSpc>
            </a:pPr>
            <a:r>
              <a:rPr lang="en-US" sz="2400" b="1" dirty="0"/>
              <a:t>Accidentally, in experiments with a cathode tube and a fluorescent screen</a:t>
            </a:r>
          </a:p>
          <a:p>
            <a:pPr lvl="1" eaLnBrk="1" hangingPunct="1">
              <a:lnSpc>
                <a:spcPct val="90000"/>
              </a:lnSpc>
            </a:pPr>
            <a:r>
              <a:rPr lang="en-US" sz="2400" b="1" dirty="0"/>
              <a:t>Illuminated the screen when the tube was in a box</a:t>
            </a:r>
          </a:p>
          <a:p>
            <a:pPr lvl="1" eaLnBrk="1" hangingPunct="1">
              <a:lnSpc>
                <a:spcPct val="90000"/>
              </a:lnSpc>
            </a:pPr>
            <a:r>
              <a:rPr lang="en-US" sz="2400" b="1" dirty="0"/>
              <a:t>These rays could travel through opaque materials</a:t>
            </a:r>
          </a:p>
        </p:txBody>
      </p:sp>
      <p:pic>
        <p:nvPicPr>
          <p:cNvPr id="9" name="Picture 8"/>
          <p:cNvPicPr>
            <a:picLocks noChangeAspect="1"/>
          </p:cNvPicPr>
          <p:nvPr/>
        </p:nvPicPr>
        <p:blipFill>
          <a:blip r:embed="rId3"/>
          <a:stretch>
            <a:fillRect/>
          </a:stretch>
        </p:blipFill>
        <p:spPr>
          <a:xfrm>
            <a:off x="2602868" y="3109466"/>
            <a:ext cx="4392694" cy="3268981"/>
          </a:xfrm>
          <a:prstGeom prst="rect">
            <a:avLst/>
          </a:prstGeom>
        </p:spPr>
      </p:pic>
    </p:spTree>
    <p:extLst>
      <p:ext uri="{BB962C8B-B14F-4D97-AF65-F5344CB8AC3E}">
        <p14:creationId xmlns:p14="http://schemas.microsoft.com/office/powerpoint/2010/main" val="30390629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Homework</a:t>
            </a:r>
          </a:p>
        </p:txBody>
      </p:sp>
      <p:sp>
        <p:nvSpPr>
          <p:cNvPr id="9" name="Content Placeholder 2"/>
          <p:cNvSpPr txBox="1">
            <a:spLocks/>
          </p:cNvSpPr>
          <p:nvPr/>
        </p:nvSpPr>
        <p:spPr>
          <a:xfrm>
            <a:off x="4040033" y="1719428"/>
            <a:ext cx="4744847" cy="2309364"/>
          </a:xfrm>
          <a:prstGeom prst="rect">
            <a:avLst/>
          </a:prstGeom>
        </p:spPr>
        <p:txBody>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457200" indent="-457200" eaLnBrk="1" hangingPunct="1">
              <a:buClrTx/>
              <a:buFont typeface="Arial" panose="020B0604020202020204" pitchFamily="34" charset="0"/>
              <a:buChar char="•"/>
            </a:pPr>
            <a:r>
              <a:rPr lang="en-US" sz="2400" kern="0" dirty="0"/>
              <a:t>Page 50, Problem 1.1</a:t>
            </a:r>
          </a:p>
          <a:p>
            <a:pPr marL="457200" indent="-457200" eaLnBrk="1" hangingPunct="1">
              <a:buClrTx/>
              <a:buFont typeface="Arial" panose="020B0604020202020204" pitchFamily="34" charset="0"/>
              <a:buChar char="•"/>
            </a:pPr>
            <a:r>
              <a:rPr lang="en-US" sz="2400" kern="0" dirty="0"/>
              <a:t>Page 51, Problem 1.3</a:t>
            </a:r>
          </a:p>
          <a:p>
            <a:pPr marL="457200" indent="-457200" eaLnBrk="1" hangingPunct="1">
              <a:buClrTx/>
              <a:buFont typeface="Arial" panose="020B0604020202020204" pitchFamily="34" charset="0"/>
              <a:buChar char="•"/>
            </a:pPr>
            <a:r>
              <a:rPr lang="en-US" sz="2400" kern="0" dirty="0"/>
              <a:t>Page 51, Problem 1.6</a:t>
            </a:r>
          </a:p>
          <a:p>
            <a:pPr marL="457200" indent="-457200" eaLnBrk="1" hangingPunct="1">
              <a:buClrTx/>
              <a:buFont typeface="Arial" panose="020B0604020202020204" pitchFamily="34" charset="0"/>
              <a:buChar char="•"/>
            </a:pPr>
            <a:endParaRPr lang="en-US" sz="2400" kern="0" dirty="0"/>
          </a:p>
        </p:txBody>
      </p:sp>
    </p:spTree>
    <p:extLst>
      <p:ext uri="{BB962C8B-B14F-4D97-AF65-F5344CB8AC3E}">
        <p14:creationId xmlns:p14="http://schemas.microsoft.com/office/powerpoint/2010/main" val="10456893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Energy</a:t>
            </a:r>
          </a:p>
        </p:txBody>
      </p:sp>
      <p:pic>
        <p:nvPicPr>
          <p:cNvPr id="4" name="Picture 17"/>
          <p:cNvPicPr>
            <a:picLocks noChangeAspect="1" noChangeArrowheads="1"/>
          </p:cNvPicPr>
          <p:nvPr/>
        </p:nvPicPr>
        <p:blipFill>
          <a:blip r:embed="rId3">
            <a:extLst>
              <a:ext uri="{28A0092B-C50C-407E-A947-70E740481C1C}">
                <a14:useLocalDpi xmlns:a14="http://schemas.microsoft.com/office/drawing/2010/main" val="0"/>
              </a:ext>
            </a:extLst>
          </a:blip>
          <a:srcRect l="3534" t="10739" r="2725" b="22662"/>
          <a:stretch>
            <a:fillRect/>
          </a:stretch>
        </p:blipFill>
        <p:spPr bwMode="auto">
          <a:xfrm>
            <a:off x="257597" y="990600"/>
            <a:ext cx="9089602" cy="5167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6" name="Rectangle 3"/>
              <p:cNvSpPr txBox="1">
                <a:spLocks noChangeArrowheads="1"/>
              </p:cNvSpPr>
              <p:nvPr/>
            </p:nvSpPr>
            <p:spPr>
              <a:xfrm>
                <a:off x="203200" y="6051023"/>
                <a:ext cx="2818011" cy="73953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457200" lvl="1" indent="0" eaLnBrk="1" hangingPunct="1">
                  <a:lnSpc>
                    <a:spcPct val="90000"/>
                  </a:lnSpc>
                  <a:buNone/>
                </a:pPr>
                <a14:m>
                  <m:oMathPara xmlns:m="http://schemas.openxmlformats.org/officeDocument/2006/math">
                    <m:oMathParaPr>
                      <m:jc m:val="centerGroup"/>
                    </m:oMathParaPr>
                    <m:oMath xmlns:m="http://schemas.openxmlformats.org/officeDocument/2006/math">
                      <m:r>
                        <m:rPr>
                          <m:sty m:val="p"/>
                        </m:rPr>
                        <a:rPr lang="en-US" sz="2400">
                          <a:solidFill>
                            <a:srgbClr val="FF0000"/>
                          </a:solidFill>
                          <a:latin typeface="Cambria Math" panose="02040503050406030204" pitchFamily="18" charset="0"/>
                        </a:rPr>
                        <m:t>E</m:t>
                      </m:r>
                      <m:r>
                        <a:rPr lang="en-US" sz="2400">
                          <a:solidFill>
                            <a:srgbClr val="FF0000"/>
                          </a:solidFill>
                          <a:latin typeface="Cambria Math" panose="02040503050406030204" pitchFamily="18" charset="0"/>
                        </a:rPr>
                        <m:t>=</m:t>
                      </m:r>
                      <m:r>
                        <m:rPr>
                          <m:sty m:val="p"/>
                        </m:rPr>
                        <a:rPr lang="en-US" sz="2400">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ea typeface="Cambria Math"/>
                        </a:rPr>
                        <m:t>∙</m:t>
                      </m:r>
                      <m:r>
                        <a:rPr lang="en-US" sz="2400" i="1">
                          <a:solidFill>
                            <a:srgbClr val="FF0000"/>
                          </a:solidFill>
                          <a:latin typeface="Cambria Math" panose="02040503050406030204" pitchFamily="18" charset="0"/>
                          <a:ea typeface="Cambria Math"/>
                        </a:rPr>
                        <m:t>𝑓</m:t>
                      </m:r>
                      <m:r>
                        <a:rPr lang="en-US" sz="2400" i="1">
                          <a:solidFill>
                            <a:srgbClr val="FF0000"/>
                          </a:solidFill>
                          <a:latin typeface="Cambria Math" panose="02040503050406030204" pitchFamily="18" charset="0"/>
                          <a:ea typeface="Cambria Math"/>
                        </a:rPr>
                        <m:t>=</m:t>
                      </m:r>
                      <m:f>
                        <m:fPr>
                          <m:ctrlPr>
                            <a:rPr lang="en-US" sz="2400" i="1">
                              <a:solidFill>
                                <a:srgbClr val="FF0000"/>
                              </a:solidFill>
                              <a:latin typeface="Cambria Math" panose="02040503050406030204" pitchFamily="18" charset="0"/>
                              <a:ea typeface="Cambria Math"/>
                            </a:rPr>
                          </m:ctrlPr>
                        </m:fPr>
                        <m:num>
                          <m:r>
                            <a:rPr lang="en-US" sz="2400" i="1">
                              <a:solidFill>
                                <a:srgbClr val="FF0000"/>
                              </a:solidFill>
                              <a:latin typeface="Cambria Math" panose="02040503050406030204" pitchFamily="18" charset="0"/>
                              <a:ea typeface="Cambria Math"/>
                            </a:rPr>
                            <m:t>h𝑐</m:t>
                          </m:r>
                        </m:num>
                        <m:den>
                          <m:r>
                            <a:rPr lang="en-US" sz="2400" i="1">
                              <a:solidFill>
                                <a:srgbClr val="FF0000"/>
                              </a:solidFill>
                              <a:latin typeface="Cambria Math" panose="02040503050406030204" pitchFamily="18" charset="0"/>
                              <a:ea typeface="Cambria Math"/>
                            </a:rPr>
                            <m:t>𝜆</m:t>
                          </m:r>
                        </m:den>
                      </m:f>
                    </m:oMath>
                  </m:oMathPara>
                </a14:m>
                <a:endParaRPr lang="en-US" sz="2400" dirty="0">
                  <a:solidFill>
                    <a:srgbClr val="FF0000"/>
                  </a:solidFill>
                </a:endParaRPr>
              </a:p>
              <a:p>
                <a:pPr marL="0" indent="0" eaLnBrk="1" hangingPunct="1">
                  <a:lnSpc>
                    <a:spcPct val="90000"/>
                  </a:lnSpc>
                  <a:buNone/>
                </a:pPr>
                <a:endParaRPr lang="en-US" sz="2400" dirty="0">
                  <a:solidFill>
                    <a:srgbClr val="FF0000"/>
                  </a:solidFill>
                </a:endParaRPr>
              </a:p>
              <a:p>
                <a:pPr eaLnBrk="1" hangingPunct="1">
                  <a:lnSpc>
                    <a:spcPct val="90000"/>
                  </a:lnSpc>
                </a:pPr>
                <a:endParaRPr lang="en-US" sz="2000" dirty="0">
                  <a:solidFill>
                    <a:srgbClr val="FF0000"/>
                  </a:solidFill>
                </a:endParaRPr>
              </a:p>
              <a:p>
                <a:pPr eaLnBrk="1" hangingPunct="1">
                  <a:lnSpc>
                    <a:spcPct val="90000"/>
                  </a:lnSpc>
                </a:pPr>
                <a:endParaRPr lang="en-US" sz="2000" dirty="0">
                  <a:solidFill>
                    <a:srgbClr val="FF0000"/>
                  </a:solidFill>
                </a:endParaRPr>
              </a:p>
            </p:txBody>
          </p:sp>
        </mc:Choice>
        <mc:Fallback>
          <p:sp>
            <p:nvSpPr>
              <p:cNvPr id="6" name="Rectangle 3"/>
              <p:cNvSpPr txBox="1">
                <a:spLocks noRot="1" noChangeAspect="1" noMove="1" noResize="1" noEditPoints="1" noAdjustHandles="1" noChangeArrowheads="1" noChangeShapeType="1" noTextEdit="1"/>
              </p:cNvSpPr>
              <p:nvPr/>
            </p:nvSpPr>
            <p:spPr>
              <a:xfrm>
                <a:off x="203200" y="6051023"/>
                <a:ext cx="2818011" cy="739533"/>
              </a:xfrm>
              <a:prstGeom prst="rect">
                <a:avLst/>
              </a:prstGeom>
              <a:blipFill>
                <a:blip r:embed="rId4"/>
                <a:stretch>
                  <a:fillRect/>
                </a:stretch>
              </a:blipFill>
            </p:spPr>
            <p:txBody>
              <a:bodyPr/>
              <a:lstStyle/>
              <a:p>
                <a:r>
                  <a:rPr lang="en-US">
                    <a:noFill/>
                  </a:rPr>
                  <a:t> </a:t>
                </a:r>
              </a:p>
            </p:txBody>
          </p:sp>
        </mc:Fallback>
      </mc:AlternateContent>
      <p:sp>
        <p:nvSpPr>
          <p:cNvPr id="9" name="Rectangle 3"/>
          <p:cNvSpPr txBox="1">
            <a:spLocks noChangeArrowheads="1"/>
          </p:cNvSpPr>
          <p:nvPr/>
        </p:nvSpPr>
        <p:spPr>
          <a:xfrm>
            <a:off x="3443356" y="6358755"/>
            <a:ext cx="5751443" cy="431800"/>
          </a:xfrm>
          <a:prstGeom prst="rect">
            <a:avLst/>
          </a:prstGeom>
          <a:noFill/>
          <a:ln>
            <a:solidFill>
              <a:schemeClr val="bg1"/>
            </a:solid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algn="r" eaLnBrk="1" hangingPunct="1">
              <a:lnSpc>
                <a:spcPct val="90000"/>
              </a:lnSpc>
              <a:spcAft>
                <a:spcPts val="600"/>
              </a:spcAft>
              <a:buNone/>
            </a:pPr>
            <a:r>
              <a:rPr lang="en-US" sz="2000" dirty="0">
                <a:solidFill>
                  <a:srgbClr val="FF0000"/>
                </a:solidFill>
              </a:rPr>
              <a:t>Angstrom (Å)=10</a:t>
            </a:r>
            <a:r>
              <a:rPr lang="en-US" sz="2000" baseline="30000" dirty="0">
                <a:solidFill>
                  <a:srgbClr val="FF0000"/>
                </a:solidFill>
              </a:rPr>
              <a:t>-10</a:t>
            </a:r>
            <a:r>
              <a:rPr lang="en-US" sz="2000" dirty="0">
                <a:solidFill>
                  <a:srgbClr val="FF0000"/>
                </a:solidFill>
              </a:rPr>
              <a:t> m, &amp; Nanometer (nm)=10</a:t>
            </a:r>
            <a:r>
              <a:rPr lang="en-US" sz="2000" baseline="30000" dirty="0">
                <a:solidFill>
                  <a:srgbClr val="FF0000"/>
                </a:solidFill>
              </a:rPr>
              <a:t>-9</a:t>
            </a:r>
            <a:r>
              <a:rPr lang="en-US" sz="2000" dirty="0">
                <a:solidFill>
                  <a:srgbClr val="FF0000"/>
                </a:solidFill>
              </a:rPr>
              <a:t> m</a:t>
            </a:r>
          </a:p>
        </p:txBody>
      </p:sp>
    </p:spTree>
    <p:extLst>
      <p:ext uri="{BB962C8B-B14F-4D97-AF65-F5344CB8AC3E}">
        <p14:creationId xmlns:p14="http://schemas.microsoft.com/office/powerpoint/2010/main" val="1904032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X-ray Types</a:t>
            </a:r>
          </a:p>
        </p:txBody>
      </p:sp>
      <p:pic>
        <p:nvPicPr>
          <p:cNvPr id="4" name="Picture 2" descr="http://upload.wikimedia.org/wikipedia/commons/thumb/b/b7/X-ray_applications.svg/2000px-X-ray_applications.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90600"/>
            <a:ext cx="8955542" cy="49033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171" y="5968784"/>
            <a:ext cx="8839200" cy="400110"/>
          </a:xfrm>
          <a:prstGeom prst="rect">
            <a:avLst/>
          </a:prstGeom>
          <a:noFill/>
        </p:spPr>
        <p:txBody>
          <a:bodyPr wrap="square" rtlCol="0">
            <a:spAutoFit/>
          </a:bodyPr>
          <a:lstStyle/>
          <a:p>
            <a:pPr algn="r"/>
            <a:r>
              <a:rPr lang="en-US" sz="2000" dirty="0">
                <a:solidFill>
                  <a:srgbClr val="FF0000"/>
                </a:solidFill>
              </a:rPr>
              <a:t> Wavelength range: 0.01-10 nm, and energy range: 100 eV to 100 </a:t>
            </a:r>
            <a:r>
              <a:rPr lang="en-US" sz="2000" dirty="0" err="1">
                <a:solidFill>
                  <a:srgbClr val="FF0000"/>
                </a:solidFill>
              </a:rPr>
              <a:t>keV</a:t>
            </a:r>
            <a:endParaRPr lang="en-US" sz="2000" dirty="0">
              <a:solidFill>
                <a:srgbClr val="FF0000"/>
              </a:solidFill>
            </a:endParaRPr>
          </a:p>
        </p:txBody>
      </p:sp>
    </p:spTree>
    <p:extLst>
      <p:ext uri="{BB962C8B-B14F-4D97-AF65-F5344CB8AC3E}">
        <p14:creationId xmlns:p14="http://schemas.microsoft.com/office/powerpoint/2010/main" val="3932779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4hearingtest.com/Images/Digital-Radiograph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091" y="1219200"/>
            <a:ext cx="7518400" cy="56388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6610157" y="1058334"/>
            <a:ext cx="2810934" cy="2810934"/>
          </a:xfrm>
          <a:prstGeom prst="rect">
            <a:avLst/>
          </a:prstGeom>
        </p:spPr>
      </p:pic>
      <p:sp>
        <p:nvSpPr>
          <p:cNvPr id="7" name="Title 1"/>
          <p:cNvSpPr txBox="1">
            <a:spLocks/>
          </p:cNvSpPr>
          <p:nvPr/>
        </p:nvSpPr>
        <p:spPr>
          <a:xfrm>
            <a:off x="1676400" y="152401"/>
            <a:ext cx="8839200" cy="677333"/>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X-ray Radiography</a:t>
            </a:r>
          </a:p>
        </p:txBody>
      </p:sp>
    </p:spTree>
    <p:extLst>
      <p:ext uri="{BB962C8B-B14F-4D97-AF65-F5344CB8AC3E}">
        <p14:creationId xmlns:p14="http://schemas.microsoft.com/office/powerpoint/2010/main" val="38997237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img.medicalexpo.com/images_me/photo-g/pet-scanners-tomography-systems-x-ray-ct-scanners-tomography-pet-70717-377657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11" y="2889836"/>
            <a:ext cx="7780713" cy="3968164"/>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http://projects.galter.northwestern.edu/x-ray/abdomen/ct/transverse3/images/xra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996201"/>
            <a:ext cx="4758267" cy="357579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txBox="1">
            <a:spLocks/>
          </p:cNvSpPr>
          <p:nvPr/>
        </p:nvSpPr>
        <p:spPr>
          <a:xfrm>
            <a:off x="1676400" y="152401"/>
            <a:ext cx="8839200" cy="677333"/>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X-ray Computed Tomography (CT)</a:t>
            </a:r>
          </a:p>
        </p:txBody>
      </p:sp>
    </p:spTree>
    <p:extLst>
      <p:ext uri="{BB962C8B-B14F-4D97-AF65-F5344CB8AC3E}">
        <p14:creationId xmlns:p14="http://schemas.microsoft.com/office/powerpoint/2010/main" val="22312153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10359</TotalTime>
  <Words>13778</Words>
  <Application>Microsoft Office PowerPoint</Application>
  <PresentationFormat>Widescreen</PresentationFormat>
  <Paragraphs>676</Paragraphs>
  <Slides>50</Slides>
  <Notes>50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2</vt:i4>
      </vt:variant>
      <vt:variant>
        <vt:lpstr>Slide Titles</vt:lpstr>
      </vt:variant>
      <vt:variant>
        <vt:i4>50</vt:i4>
      </vt:variant>
    </vt:vector>
  </HeadingPairs>
  <TitlesOfParts>
    <vt:vector size="61" baseType="lpstr">
      <vt:lpstr>ＭＳ Ｐゴシック</vt:lpstr>
      <vt:lpstr>Arial</vt:lpstr>
      <vt:lpstr>Calibri</vt:lpstr>
      <vt:lpstr>Cambria Math</vt:lpstr>
      <vt:lpstr>Symbol</vt:lpstr>
      <vt:lpstr>Times</vt:lpstr>
      <vt:lpstr>Verdana</vt:lpstr>
      <vt:lpstr>Blank Presentation</vt:lpstr>
      <vt:lpstr>2_Blank Presentation</vt:lpstr>
      <vt:lpstr>Image</vt:lpstr>
      <vt:lpstr>Equation</vt:lpstr>
      <vt:lpstr>PowerPoint Presentation</vt:lpstr>
      <vt:lpstr>PowerPoint Presentation</vt:lpstr>
      <vt:lpstr>X-ray Imaging</vt:lpstr>
      <vt:lpstr>PowerPoint Presentation</vt:lpstr>
      <vt:lpstr>Discovery of X-rays</vt:lpstr>
      <vt:lpstr>X-ray Energy</vt:lpstr>
      <vt:lpstr>X-ray Types</vt:lpstr>
      <vt:lpstr>PowerPoint Presentation</vt:lpstr>
      <vt:lpstr>PowerPoint Presentation</vt:lpstr>
      <vt:lpstr>Radiography</vt:lpstr>
      <vt:lpstr>PowerPoint Presentation</vt:lpstr>
      <vt:lpstr>Medical X-rays</vt:lpstr>
      <vt:lpstr>X-ray Imaging</vt:lpstr>
      <vt:lpstr>Airport Security Screening</vt:lpstr>
      <vt:lpstr>X-ray Imaging</vt:lpstr>
      <vt:lpstr>X-ray Source</vt:lpstr>
      <vt:lpstr>X-ray Generation</vt:lpstr>
      <vt:lpstr>PowerPoint Presentation</vt:lpstr>
      <vt:lpstr>X-ray Tube Parameters</vt:lpstr>
      <vt:lpstr>PowerPoint Presentation</vt:lpstr>
      <vt:lpstr>X-ray Imaging</vt:lpstr>
      <vt:lpstr>X-ray Attenuation</vt:lpstr>
      <vt:lpstr>Types of Interaction</vt:lpstr>
      <vt:lpstr>Types of Interaction</vt:lpstr>
      <vt:lpstr>Radiation Protection</vt:lpstr>
      <vt:lpstr>Rapidly Reduced</vt:lpstr>
      <vt:lpstr>Exponential Attenuation</vt:lpstr>
      <vt:lpstr>Linear Equation</vt:lpstr>
      <vt:lpstr>Attenuation Contrast</vt:lpstr>
      <vt:lpstr>Data Model</vt:lpstr>
      <vt:lpstr>X-ray K-edge</vt:lpstr>
      <vt:lpstr>X-contrast Agents</vt:lpstr>
      <vt:lpstr>X-ray Imaging</vt:lpstr>
      <vt:lpstr>PowerPoint Presentation</vt:lpstr>
      <vt:lpstr>Anti-scatter Grid</vt:lpstr>
      <vt:lpstr>With &amp; Without Grid</vt:lpstr>
      <vt:lpstr>Dual-energy Imaging</vt:lpstr>
      <vt:lpstr>Atomic Number &amp; Mass Number</vt:lpstr>
      <vt:lpstr>Classic Expression</vt:lpstr>
      <vt:lpstr>Dual-Energy Measurement</vt:lpstr>
      <vt:lpstr>Photon-counting CT</vt:lpstr>
      <vt:lpstr>Photon-counting Detector</vt:lpstr>
      <vt:lpstr>K-edge Imaging</vt:lpstr>
      <vt:lpstr>Radiology Paper</vt:lpstr>
      <vt:lpstr>First Human Images</vt:lpstr>
      <vt:lpstr>Amazing Design</vt:lpstr>
      <vt:lpstr>PowerPoint Presentation</vt:lpstr>
      <vt:lpstr>James’ Dissertation</vt:lpstr>
      <vt:lpstr>PowerPoint Presentation</vt:lpstr>
      <vt:lpstr>PowerPoint Presentation</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Manik, Md Motaleb Hossen</cp:lastModifiedBy>
  <cp:revision>2666</cp:revision>
  <cp:lastPrinted>2012-03-08T21:40:16Z</cp:lastPrinted>
  <dcterms:created xsi:type="dcterms:W3CDTF">2006-10-23T16:36:06Z</dcterms:created>
  <dcterms:modified xsi:type="dcterms:W3CDTF">2025-09-05T12:44:02Z</dcterms:modified>
</cp:coreProperties>
</file>